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3" r:id="rId4"/>
    <p:sldId id="259" r:id="rId5"/>
    <p:sldId id="262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FBFCC2F9-5131-44BD-BF60-F9D1A21C1533}" type="datetimeFigureOut">
              <a:rPr lang="nl-NL" smtClean="0"/>
              <a:t>7-11-2013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F7FB84E2-E4C4-44A7-853F-24923F6CD351}" type="slidenum">
              <a:rPr lang="nl-NL" smtClean="0"/>
              <a:t>‹nr.›</a:t>
            </a:fld>
            <a:endParaRPr lang="nl-NL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 rot="1562611">
            <a:off x="341623" y="2045113"/>
            <a:ext cx="3503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Ons kent ons</a:t>
            </a:r>
            <a:endParaRPr lang="nl-NL" sz="2400" b="1" dirty="0"/>
          </a:p>
        </p:txBody>
      </p:sp>
      <p:sp>
        <p:nvSpPr>
          <p:cNvPr id="3" name="Tekstvak 2"/>
          <p:cNvSpPr txBox="1"/>
          <p:nvPr/>
        </p:nvSpPr>
        <p:spPr>
          <a:xfrm rot="510440">
            <a:off x="314188" y="3021580"/>
            <a:ext cx="2880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Kleinschalig opleiden</a:t>
            </a:r>
            <a:endParaRPr lang="nl-NL" sz="2400" b="1" dirty="0"/>
          </a:p>
        </p:txBody>
      </p:sp>
      <p:sp>
        <p:nvSpPr>
          <p:cNvPr id="4" name="Tekstvak 3"/>
          <p:cNvSpPr txBox="1"/>
          <p:nvPr/>
        </p:nvSpPr>
        <p:spPr>
          <a:xfrm rot="2201655">
            <a:off x="-607128" y="2412444"/>
            <a:ext cx="7641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Netwerk en goede relaties met omliggende VMBO scholen</a:t>
            </a:r>
            <a:endParaRPr lang="nl-NL" sz="2400" b="1" dirty="0"/>
          </a:p>
        </p:txBody>
      </p:sp>
      <p:sp>
        <p:nvSpPr>
          <p:cNvPr id="5" name="Tekstvak 4"/>
          <p:cNvSpPr txBox="1"/>
          <p:nvPr/>
        </p:nvSpPr>
        <p:spPr>
          <a:xfrm rot="19297047">
            <a:off x="1179773" y="5538020"/>
            <a:ext cx="33981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Flexibiliteit van docenten</a:t>
            </a:r>
            <a:endParaRPr lang="nl-NL" sz="2400" b="1" dirty="0"/>
          </a:p>
        </p:txBody>
      </p:sp>
      <p:sp>
        <p:nvSpPr>
          <p:cNvPr id="6" name="Tekstvak 5"/>
          <p:cNvSpPr txBox="1"/>
          <p:nvPr/>
        </p:nvSpPr>
        <p:spPr>
          <a:xfrm rot="19642203">
            <a:off x="-173132" y="5254905"/>
            <a:ext cx="40014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Breed inzetbaar van docenten</a:t>
            </a:r>
            <a:endParaRPr lang="nl-NL" sz="2400" b="1" dirty="0"/>
          </a:p>
        </p:txBody>
      </p:sp>
      <p:sp>
        <p:nvSpPr>
          <p:cNvPr id="7" name="Tekstvak 6"/>
          <p:cNvSpPr txBox="1"/>
          <p:nvPr/>
        </p:nvSpPr>
        <p:spPr>
          <a:xfrm rot="18883798">
            <a:off x="4324289" y="2023153"/>
            <a:ext cx="23671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Zelfsturend team</a:t>
            </a:r>
            <a:endParaRPr lang="nl-NL" sz="2400" b="1" dirty="0"/>
          </a:p>
        </p:txBody>
      </p:sp>
      <p:sp>
        <p:nvSpPr>
          <p:cNvPr id="8" name="Tekstvak 7"/>
          <p:cNvSpPr txBox="1"/>
          <p:nvPr/>
        </p:nvSpPr>
        <p:spPr>
          <a:xfrm rot="1541346">
            <a:off x="2520488" y="1492781"/>
            <a:ext cx="1385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err="1" smtClean="0"/>
              <a:t>Zorgboog</a:t>
            </a:r>
            <a:endParaRPr lang="nl-NL" sz="2400" b="1" dirty="0"/>
          </a:p>
        </p:txBody>
      </p:sp>
      <p:sp>
        <p:nvSpPr>
          <p:cNvPr id="9" name="Tekstvak 8"/>
          <p:cNvSpPr txBox="1"/>
          <p:nvPr/>
        </p:nvSpPr>
        <p:spPr>
          <a:xfrm rot="1223566">
            <a:off x="5506480" y="3687680"/>
            <a:ext cx="2553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Bekend in de regio</a:t>
            </a:r>
            <a:endParaRPr lang="nl-NL" sz="2400" b="1" dirty="0"/>
          </a:p>
        </p:txBody>
      </p:sp>
      <p:sp>
        <p:nvSpPr>
          <p:cNvPr id="10" name="Tekstvak 9"/>
          <p:cNvSpPr txBox="1"/>
          <p:nvPr/>
        </p:nvSpPr>
        <p:spPr>
          <a:xfrm rot="19589742">
            <a:off x="4668885" y="2193240"/>
            <a:ext cx="3291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Persoonlijke begeleiding</a:t>
            </a:r>
            <a:endParaRPr lang="nl-NL" sz="2400" b="1" dirty="0"/>
          </a:p>
        </p:txBody>
      </p:sp>
      <p:sp>
        <p:nvSpPr>
          <p:cNvPr id="11" name="Tekstvak 10"/>
          <p:cNvSpPr txBox="1"/>
          <p:nvPr/>
        </p:nvSpPr>
        <p:spPr>
          <a:xfrm rot="1347872">
            <a:off x="4997310" y="5679653"/>
            <a:ext cx="2550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Modern onderwijs</a:t>
            </a:r>
            <a:endParaRPr lang="nl-NL" sz="2400" b="1" dirty="0"/>
          </a:p>
        </p:txBody>
      </p:sp>
      <p:sp>
        <p:nvSpPr>
          <p:cNvPr id="12" name="Tekstvak 11"/>
          <p:cNvSpPr txBox="1"/>
          <p:nvPr/>
        </p:nvSpPr>
        <p:spPr>
          <a:xfrm rot="20874545">
            <a:off x="1209065" y="3981700"/>
            <a:ext cx="17684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BBL  en  BOL</a:t>
            </a:r>
            <a:endParaRPr lang="nl-NL" sz="2400" b="1" dirty="0"/>
          </a:p>
        </p:txBody>
      </p:sp>
      <p:sp>
        <p:nvSpPr>
          <p:cNvPr id="13" name="Tekstvak 12"/>
          <p:cNvSpPr txBox="1"/>
          <p:nvPr/>
        </p:nvSpPr>
        <p:spPr>
          <a:xfrm rot="18854077">
            <a:off x="3929957" y="1480519"/>
            <a:ext cx="2151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b="1" dirty="0" smtClean="0"/>
              <a:t>Niveau 2,3 en 4</a:t>
            </a:r>
            <a:endParaRPr lang="nl-NL" sz="2400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1455840" y="135626"/>
            <a:ext cx="42739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b="1" dirty="0" smtClean="0"/>
              <a:t>2000 arbeidsplaatsen tekort</a:t>
            </a:r>
          </a:p>
          <a:p>
            <a:r>
              <a:rPr lang="nl-NL" sz="2000" b="1" dirty="0" smtClean="0"/>
              <a:t>Vanaf  2015</a:t>
            </a:r>
            <a:endParaRPr lang="nl-NL" sz="2000" b="1" dirty="0"/>
          </a:p>
        </p:txBody>
      </p:sp>
    </p:spTree>
    <p:extLst>
      <p:ext uri="{BB962C8B-B14F-4D97-AF65-F5344CB8AC3E}">
        <p14:creationId xmlns:p14="http://schemas.microsoft.com/office/powerpoint/2010/main" val="80814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483147"/>
              </p:ext>
            </p:extLst>
          </p:nvPr>
        </p:nvGraphicFramePr>
        <p:xfrm>
          <a:off x="683568" y="692696"/>
          <a:ext cx="7848872" cy="5400599"/>
        </p:xfrm>
        <a:graphic>
          <a:graphicData uri="http://schemas.openxmlformats.org/drawingml/2006/table">
            <a:tbl>
              <a:tblPr firstRow="1" firstCol="1" bandRow="1"/>
              <a:tblGrid>
                <a:gridCol w="904209"/>
                <a:gridCol w="855196"/>
                <a:gridCol w="839984"/>
                <a:gridCol w="1022517"/>
                <a:gridCol w="813789"/>
                <a:gridCol w="839984"/>
                <a:gridCol w="839984"/>
                <a:gridCol w="801112"/>
                <a:gridCol w="932097"/>
              </a:tblGrid>
              <a:tr h="385757">
                <a:tc gridSpan="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Nieuwe studenten Bakel vanaf 2004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771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BBL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BOL/BBL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BBL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BBL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BOL/BBL2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89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019409"/>
              </p:ext>
            </p:extLst>
          </p:nvPr>
        </p:nvGraphicFramePr>
        <p:xfrm>
          <a:off x="683568" y="692696"/>
          <a:ext cx="7848872" cy="5400599"/>
        </p:xfrm>
        <a:graphic>
          <a:graphicData uri="http://schemas.openxmlformats.org/drawingml/2006/table">
            <a:tbl>
              <a:tblPr firstRow="1" firstCol="1" bandRow="1"/>
              <a:tblGrid>
                <a:gridCol w="904209"/>
                <a:gridCol w="855196"/>
                <a:gridCol w="839984"/>
                <a:gridCol w="1022517"/>
                <a:gridCol w="813789"/>
                <a:gridCol w="839984"/>
                <a:gridCol w="839984"/>
                <a:gridCol w="801112"/>
                <a:gridCol w="932097"/>
              </a:tblGrid>
              <a:tr h="385757">
                <a:tc gridSpan="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Nieuwe studenten Bakel vanaf 2004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771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BBL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BOL/BBL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BBL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BBL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BOL/BBL2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87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5435"/>
              </p:ext>
            </p:extLst>
          </p:nvPr>
        </p:nvGraphicFramePr>
        <p:xfrm>
          <a:off x="611561" y="548682"/>
          <a:ext cx="7848872" cy="5688629"/>
        </p:xfrm>
        <a:graphic>
          <a:graphicData uri="http://schemas.openxmlformats.org/drawingml/2006/table">
            <a:tbl>
              <a:tblPr firstRow="1" firstCol="1" bandRow="1"/>
              <a:tblGrid>
                <a:gridCol w="1569434"/>
                <a:gridCol w="1569434"/>
                <a:gridCol w="1569434"/>
                <a:gridCol w="1570285"/>
                <a:gridCol w="1570285"/>
              </a:tblGrid>
              <a:tr h="379242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Diploma,s</a:t>
                      </a:r>
                      <a:endParaRPr lang="nl-NL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Verpleegkundigen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Verzorgenden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Helpenden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Totaal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13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Diploma’s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Gestart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8483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Het aantal diploma’s Helpende wordt veroorzaakt door horizontale doorstroming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48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Resultaten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988840"/>
            <a:ext cx="7595003" cy="4229998"/>
          </a:xfrm>
        </p:spPr>
        <p:txBody>
          <a:bodyPr/>
          <a:lstStyle/>
          <a:p>
            <a:r>
              <a:rPr lang="nl-NL" b="1" dirty="0" smtClean="0"/>
              <a:t>Persoonlijke contacten met decanen en VMBO docenten</a:t>
            </a:r>
          </a:p>
          <a:p>
            <a:r>
              <a:rPr lang="nl-NL" b="1" dirty="0" smtClean="0"/>
              <a:t>Warme overdracht VMBO naar MBO</a:t>
            </a:r>
          </a:p>
          <a:p>
            <a:r>
              <a:rPr lang="nl-NL" b="1" dirty="0" smtClean="0"/>
              <a:t>Geboorteplek doorlopende leerlijn Zorg en Techniek</a:t>
            </a:r>
          </a:p>
          <a:p>
            <a:r>
              <a:rPr lang="nl-NL" b="1" dirty="0" smtClean="0"/>
              <a:t>Goede bekendheid in de regio</a:t>
            </a:r>
          </a:p>
          <a:p>
            <a:r>
              <a:rPr lang="nl-NL" b="1" dirty="0" smtClean="0"/>
              <a:t>In 2004 gestart met BOL opleidingen</a:t>
            </a:r>
          </a:p>
          <a:p>
            <a:r>
              <a:rPr lang="nl-NL" b="1" dirty="0" smtClean="0"/>
              <a:t>Goed diploma rendement</a:t>
            </a:r>
          </a:p>
          <a:p>
            <a:r>
              <a:rPr lang="nl-NL" b="1" dirty="0" smtClean="0"/>
              <a:t>Goede samenwerking met de </a:t>
            </a:r>
            <a:r>
              <a:rPr lang="nl-NL" b="1" dirty="0" err="1" smtClean="0"/>
              <a:t>Zorgboog</a:t>
            </a:r>
            <a:endParaRPr lang="nl-NL" b="1" dirty="0" smtClean="0"/>
          </a:p>
          <a:p>
            <a:r>
              <a:rPr lang="nl-NL" sz="1600" b="1" dirty="0" smtClean="0"/>
              <a:t>2011 </a:t>
            </a:r>
            <a:r>
              <a:rPr lang="nl-NL" sz="1600" b="1" dirty="0"/>
              <a:t>Nationale Innovatieprijs Beroepsonderwijs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490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TC102455610[[fn=Herfst]]</Template>
  <TotalTime>75</TotalTime>
  <Words>309</Words>
  <Application>Microsoft Office PowerPoint</Application>
  <PresentationFormat>Diavoorstelling (4:3)</PresentationFormat>
  <Paragraphs>305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Autumn</vt:lpstr>
      <vt:lpstr>PowerPoint-presentatie</vt:lpstr>
      <vt:lpstr>PowerPoint-presentatie</vt:lpstr>
      <vt:lpstr>PowerPoint-presentatie</vt:lpstr>
      <vt:lpstr>PowerPoint-presentatie</vt:lpstr>
      <vt:lpstr>Resultaten</vt:lpstr>
    </vt:vector>
  </TitlesOfParts>
  <Company>ROC Eindhoven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Debakel na de fusie</dc:title>
  <dc:creator>Hans Goossens</dc:creator>
  <cp:lastModifiedBy>Goossens, Hans</cp:lastModifiedBy>
  <cp:revision>10</cp:revision>
  <dcterms:created xsi:type="dcterms:W3CDTF">2012-06-27T08:05:53Z</dcterms:created>
  <dcterms:modified xsi:type="dcterms:W3CDTF">2013-11-07T09:09:30Z</dcterms:modified>
</cp:coreProperties>
</file>