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Lst>
  <p:notesMasterIdLst>
    <p:notesMasterId r:id="rId24"/>
  </p:notesMasterIdLst>
  <p:sldIdLst>
    <p:sldId id="256" r:id="rId3"/>
    <p:sldId id="271" r:id="rId4"/>
    <p:sldId id="257" r:id="rId5"/>
    <p:sldId id="258" r:id="rId6"/>
    <p:sldId id="262" r:id="rId7"/>
    <p:sldId id="263" r:id="rId8"/>
    <p:sldId id="264" r:id="rId9"/>
    <p:sldId id="265" r:id="rId10"/>
    <p:sldId id="267" r:id="rId11"/>
    <p:sldId id="268" r:id="rId12"/>
    <p:sldId id="269" r:id="rId13"/>
    <p:sldId id="272" r:id="rId14"/>
    <p:sldId id="273" r:id="rId15"/>
    <p:sldId id="274" r:id="rId16"/>
    <p:sldId id="275" r:id="rId17"/>
    <p:sldId id="276" r:id="rId18"/>
    <p:sldId id="277" r:id="rId19"/>
    <p:sldId id="278" r:id="rId20"/>
    <p:sldId id="279" r:id="rId21"/>
    <p:sldId id="280" r:id="rId22"/>
    <p:sldId id="281" r:id="rId23"/>
  </p:sldIdLst>
  <p:sldSz cx="9144000" cy="6858000" type="screen4x3"/>
  <p:notesSz cx="6791325" cy="99250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2908" cy="49625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6846" y="0"/>
            <a:ext cx="2942908" cy="496253"/>
          </a:xfrm>
          <a:prstGeom prst="rect">
            <a:avLst/>
          </a:prstGeom>
        </p:spPr>
        <p:txBody>
          <a:bodyPr vert="horz" lIns="91440" tIns="45720" rIns="91440" bIns="45720" rtlCol="0"/>
          <a:lstStyle>
            <a:lvl1pPr algn="r">
              <a:defRPr sz="1200"/>
            </a:lvl1pPr>
          </a:lstStyle>
          <a:p>
            <a:fld id="{1696DB1C-1FAB-4A51-B087-9A0435407198}" type="datetimeFigureOut">
              <a:rPr lang="nl-NL" smtClean="0"/>
              <a:t>23-5-2013</a:t>
            </a:fld>
            <a:endParaRPr lang="nl-NL"/>
          </a:p>
        </p:txBody>
      </p:sp>
      <p:sp>
        <p:nvSpPr>
          <p:cNvPr id="4" name="Tijdelijke aanduiding voor dia-afbeelding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133" y="4714399"/>
            <a:ext cx="5433060" cy="4466273"/>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7075"/>
            <a:ext cx="2942908" cy="49625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6846" y="9427075"/>
            <a:ext cx="2942908" cy="496253"/>
          </a:xfrm>
          <a:prstGeom prst="rect">
            <a:avLst/>
          </a:prstGeom>
        </p:spPr>
        <p:txBody>
          <a:bodyPr vert="horz" lIns="91440" tIns="45720" rIns="91440" bIns="45720" rtlCol="0" anchor="b"/>
          <a:lstStyle>
            <a:lvl1pPr algn="r">
              <a:defRPr sz="1200"/>
            </a:lvl1pPr>
          </a:lstStyle>
          <a:p>
            <a:fld id="{46E2A2DC-8338-4FFD-A843-259E8D84670C}" type="slidenum">
              <a:rPr lang="nl-NL" smtClean="0"/>
              <a:t>‹nr.›</a:t>
            </a:fld>
            <a:endParaRPr lang="nl-NL"/>
          </a:p>
        </p:txBody>
      </p:sp>
    </p:spTree>
    <p:extLst>
      <p:ext uri="{BB962C8B-B14F-4D97-AF65-F5344CB8AC3E}">
        <p14:creationId xmlns:p14="http://schemas.microsoft.com/office/powerpoint/2010/main" val="16055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a:t>
            </a:fld>
            <a:endParaRPr lang="nl-NL"/>
          </a:p>
        </p:txBody>
      </p:sp>
    </p:spTree>
    <p:extLst>
      <p:ext uri="{BB962C8B-B14F-4D97-AF65-F5344CB8AC3E}">
        <p14:creationId xmlns:p14="http://schemas.microsoft.com/office/powerpoint/2010/main" val="423718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10</a:t>
            </a:fld>
            <a:endParaRPr lang="nl-NL"/>
          </a:p>
        </p:txBody>
      </p:sp>
    </p:spTree>
    <p:extLst>
      <p:ext uri="{BB962C8B-B14F-4D97-AF65-F5344CB8AC3E}">
        <p14:creationId xmlns:p14="http://schemas.microsoft.com/office/powerpoint/2010/main" val="142737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11</a:t>
            </a:fld>
            <a:endParaRPr lang="nl-NL"/>
          </a:p>
        </p:txBody>
      </p:sp>
    </p:spTree>
    <p:extLst>
      <p:ext uri="{BB962C8B-B14F-4D97-AF65-F5344CB8AC3E}">
        <p14:creationId xmlns:p14="http://schemas.microsoft.com/office/powerpoint/2010/main" val="304130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Mantelzorgers hebben verschillende visies op de verhoudingen in de zorgtriade:</a:t>
            </a:r>
          </a:p>
          <a:p>
            <a:r>
              <a:rPr lang="nl-NL" dirty="0" smtClean="0"/>
              <a:t>1.	Samen zorgen: </a:t>
            </a:r>
            <a:r>
              <a:rPr lang="nl-NL" dirty="0" err="1" smtClean="0"/>
              <a:t>mz</a:t>
            </a:r>
            <a:r>
              <a:rPr lang="nl-NL" dirty="0" smtClean="0"/>
              <a:t> en </a:t>
            </a:r>
            <a:r>
              <a:rPr lang="nl-NL" dirty="0" err="1" smtClean="0"/>
              <a:t>profs</a:t>
            </a:r>
            <a:r>
              <a:rPr lang="nl-NL" dirty="0" smtClean="0"/>
              <a:t>. Zijn collega’s van elkaar en </a:t>
            </a:r>
            <a:r>
              <a:rPr lang="nl-NL" dirty="0" err="1" smtClean="0"/>
              <a:t>mz</a:t>
            </a:r>
            <a:r>
              <a:rPr lang="nl-NL" dirty="0" smtClean="0"/>
              <a:t>. Heeft leidende rol =&gt; 41%</a:t>
            </a:r>
          </a:p>
          <a:p>
            <a:r>
              <a:rPr lang="nl-NL" dirty="0" smtClean="0"/>
              <a:t>2.	Individueel zorgen: </a:t>
            </a:r>
            <a:r>
              <a:rPr lang="nl-NL" dirty="0" err="1" smtClean="0"/>
              <a:t>mz</a:t>
            </a:r>
            <a:r>
              <a:rPr lang="nl-NL" dirty="0" smtClean="0"/>
              <a:t>. En </a:t>
            </a:r>
            <a:r>
              <a:rPr lang="nl-NL" dirty="0" err="1" smtClean="0"/>
              <a:t>profs</a:t>
            </a:r>
            <a:r>
              <a:rPr lang="nl-NL" dirty="0" smtClean="0"/>
              <a:t>. Zijn geen collega’s van elkaar. Prof. mag zich er niet mee bemoeien =&gt; 31%</a:t>
            </a:r>
          </a:p>
          <a:p>
            <a:r>
              <a:rPr lang="nl-NL" dirty="0" smtClean="0"/>
              <a:t>3.	Overheden zorgen: </a:t>
            </a:r>
            <a:r>
              <a:rPr lang="nl-NL" dirty="0" err="1" smtClean="0"/>
              <a:t>mz</a:t>
            </a:r>
            <a:r>
              <a:rPr lang="nl-NL" dirty="0" smtClean="0"/>
              <a:t>. En </a:t>
            </a:r>
            <a:r>
              <a:rPr lang="nl-NL" dirty="0" err="1" smtClean="0"/>
              <a:t>profs</a:t>
            </a:r>
            <a:r>
              <a:rPr lang="nl-NL" dirty="0" smtClean="0"/>
              <a:t>. Zijn collega’s van elkaar en </a:t>
            </a:r>
            <a:r>
              <a:rPr lang="nl-NL" dirty="0" err="1" smtClean="0"/>
              <a:t>profs</a:t>
            </a:r>
            <a:r>
              <a:rPr lang="nl-NL" dirty="0" smtClean="0"/>
              <a:t>. Hebben een leidende rol =&gt; 28%</a:t>
            </a:r>
          </a:p>
          <a:p>
            <a:endParaRPr lang="nl-NL" dirty="0"/>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12</a:t>
            </a:fld>
            <a:endParaRPr lang="nl-NL"/>
          </a:p>
        </p:txBody>
      </p:sp>
    </p:spTree>
    <p:extLst>
      <p:ext uri="{BB962C8B-B14F-4D97-AF65-F5344CB8AC3E}">
        <p14:creationId xmlns:p14="http://schemas.microsoft.com/office/powerpoint/2010/main" val="15482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13</a:t>
            </a:fld>
            <a:endParaRPr lang="nl-NL"/>
          </a:p>
        </p:txBody>
      </p:sp>
    </p:spTree>
    <p:extLst>
      <p:ext uri="{BB962C8B-B14F-4D97-AF65-F5344CB8AC3E}">
        <p14:creationId xmlns:p14="http://schemas.microsoft.com/office/powerpoint/2010/main" val="407850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14</a:t>
            </a:fld>
            <a:endParaRPr lang="nl-NL"/>
          </a:p>
        </p:txBody>
      </p:sp>
    </p:spTree>
    <p:extLst>
      <p:ext uri="{BB962C8B-B14F-4D97-AF65-F5344CB8AC3E}">
        <p14:creationId xmlns:p14="http://schemas.microsoft.com/office/powerpoint/2010/main" val="315730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15</a:t>
            </a:fld>
            <a:endParaRPr lang="nl-NL"/>
          </a:p>
        </p:txBody>
      </p:sp>
    </p:spTree>
    <p:extLst>
      <p:ext uri="{BB962C8B-B14F-4D97-AF65-F5344CB8AC3E}">
        <p14:creationId xmlns:p14="http://schemas.microsoft.com/office/powerpoint/2010/main" val="185937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Hoe zit het met de zorg? </a:t>
            </a:r>
          </a:p>
          <a:p>
            <a:r>
              <a:rPr lang="nl-NL" dirty="0" smtClean="0"/>
              <a:t>•	Wat is onze grondslag in de zorg?</a:t>
            </a:r>
          </a:p>
          <a:p>
            <a:r>
              <a:rPr lang="nl-NL" dirty="0" smtClean="0"/>
              <a:t>•	Wat kenmerkt onze zorg? </a:t>
            </a:r>
          </a:p>
          <a:p>
            <a:r>
              <a:rPr lang="nl-NL" dirty="0" smtClean="0"/>
              <a:t>o	De ander en ikzelf -&gt; contact tussen zorgverlener en zorgontvanger</a:t>
            </a:r>
          </a:p>
          <a:p>
            <a:r>
              <a:rPr lang="nl-NL" dirty="0" smtClean="0"/>
              <a:t>	Een dialoog ofwel ontmoeting !!</a:t>
            </a:r>
          </a:p>
          <a:p>
            <a:r>
              <a:rPr lang="nl-NL" dirty="0" smtClean="0"/>
              <a:t>In de grondslag van de zorg is altijd sprake van contact, dialoog en ontmoeting.</a:t>
            </a:r>
          </a:p>
          <a:p>
            <a:endParaRPr lang="nl-NL" dirty="0" smtClean="0"/>
          </a:p>
          <a:p>
            <a:r>
              <a:rPr lang="nl-NL" dirty="0" smtClean="0"/>
              <a:t>Wij zijn afhankelijk van “de ander” in de zorg. Zonder “de ander” kunnen wij niet ons beroep uitoefenen.</a:t>
            </a:r>
          </a:p>
          <a:p>
            <a:endParaRPr lang="nl-NL" dirty="0"/>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16</a:t>
            </a:fld>
            <a:endParaRPr lang="nl-NL"/>
          </a:p>
        </p:txBody>
      </p:sp>
    </p:spTree>
    <p:extLst>
      <p:ext uri="{BB962C8B-B14F-4D97-AF65-F5344CB8AC3E}">
        <p14:creationId xmlns:p14="http://schemas.microsoft.com/office/powerpoint/2010/main" val="121944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17</a:t>
            </a:fld>
            <a:endParaRPr lang="nl-NL"/>
          </a:p>
        </p:txBody>
      </p:sp>
    </p:spTree>
    <p:extLst>
      <p:ext uri="{BB962C8B-B14F-4D97-AF65-F5344CB8AC3E}">
        <p14:creationId xmlns:p14="http://schemas.microsoft.com/office/powerpoint/2010/main" val="7842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18</a:t>
            </a:fld>
            <a:endParaRPr lang="nl-NL"/>
          </a:p>
        </p:txBody>
      </p:sp>
    </p:spTree>
    <p:extLst>
      <p:ext uri="{BB962C8B-B14F-4D97-AF65-F5344CB8AC3E}">
        <p14:creationId xmlns:p14="http://schemas.microsoft.com/office/powerpoint/2010/main" val="2174782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Vermijdende hechting:</a:t>
            </a:r>
          </a:p>
          <a:p>
            <a:r>
              <a:rPr lang="nl-NL" dirty="0" smtClean="0"/>
              <a:t>o	Exploreren</a:t>
            </a:r>
          </a:p>
          <a:p>
            <a:r>
              <a:rPr lang="nl-NL" dirty="0" smtClean="0"/>
              <a:t>o	Ontdekken</a:t>
            </a:r>
          </a:p>
          <a:p>
            <a:r>
              <a:rPr lang="nl-NL" dirty="0" smtClean="0"/>
              <a:t>o	Onderzoeken</a:t>
            </a:r>
          </a:p>
          <a:p>
            <a:r>
              <a:rPr lang="nl-NL" dirty="0" smtClean="0"/>
              <a:t>o	Weinig intimiteit; vindt nabijheid eng</a:t>
            </a:r>
          </a:p>
          <a:p>
            <a:r>
              <a:rPr lang="nl-NL" dirty="0" smtClean="0"/>
              <a:t>o	Weinig empathie</a:t>
            </a:r>
          </a:p>
          <a:p>
            <a:r>
              <a:rPr lang="nl-NL" dirty="0" smtClean="0"/>
              <a:t>o	Zelfstandig; eigen individu</a:t>
            </a:r>
          </a:p>
          <a:p>
            <a:r>
              <a:rPr lang="nl-NL" dirty="0" smtClean="0"/>
              <a:t>o	Ik sta er alleen voor, ik moet het allemaal zelf doen</a:t>
            </a:r>
          </a:p>
          <a:p>
            <a:r>
              <a:rPr lang="nl-NL" dirty="0" smtClean="0"/>
              <a:t>o	“Zijn tegen iedereen leuk, maar niet te dichtbij”</a:t>
            </a:r>
          </a:p>
          <a:p>
            <a:r>
              <a:rPr lang="nl-NL" dirty="0" smtClean="0"/>
              <a:t>o	“Vinden emoties eng”</a:t>
            </a:r>
          </a:p>
          <a:p>
            <a:r>
              <a:rPr lang="nl-NL" dirty="0" smtClean="0"/>
              <a:t>o	“De wereldreiziger”</a:t>
            </a:r>
          </a:p>
          <a:p>
            <a:r>
              <a:rPr lang="nl-NL" dirty="0" smtClean="0"/>
              <a:t>o	“Lijkt onverschillig, maar verlangd naar aandacht”</a:t>
            </a:r>
          </a:p>
          <a:p>
            <a:r>
              <a:rPr lang="nl-NL" dirty="0" smtClean="0"/>
              <a:t>o	Vb. </a:t>
            </a:r>
            <a:r>
              <a:rPr lang="nl-NL" dirty="0" err="1" smtClean="0"/>
              <a:t>Good</a:t>
            </a:r>
            <a:r>
              <a:rPr lang="nl-NL" dirty="0" smtClean="0"/>
              <a:t> </a:t>
            </a:r>
            <a:r>
              <a:rPr lang="nl-NL" dirty="0" err="1" smtClean="0"/>
              <a:t>will</a:t>
            </a:r>
            <a:r>
              <a:rPr lang="nl-NL" dirty="0" smtClean="0"/>
              <a:t> </a:t>
            </a:r>
            <a:r>
              <a:rPr lang="nl-NL" dirty="0" err="1" smtClean="0"/>
              <a:t>hunting</a:t>
            </a:r>
            <a:r>
              <a:rPr lang="nl-NL" dirty="0" smtClean="0"/>
              <a:t>.</a:t>
            </a:r>
          </a:p>
          <a:p>
            <a:endParaRPr lang="nl-NL" dirty="0" smtClean="0"/>
          </a:p>
          <a:p>
            <a:r>
              <a:rPr lang="nl-NL" smtClean="0"/>
              <a:t>•	Bij psychische stoornissen (D´s m4) ligt daar vaak een stoornis in de hechting aan ten grondslag</a:t>
            </a:r>
          </a:p>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19</a:t>
            </a:fld>
            <a:endParaRPr lang="nl-NL"/>
          </a:p>
        </p:txBody>
      </p:sp>
    </p:spTree>
    <p:extLst>
      <p:ext uri="{BB962C8B-B14F-4D97-AF65-F5344CB8AC3E}">
        <p14:creationId xmlns:p14="http://schemas.microsoft.com/office/powerpoint/2010/main" val="152558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2</a:t>
            </a:fld>
            <a:endParaRPr lang="nl-NL"/>
          </a:p>
        </p:txBody>
      </p:sp>
    </p:spTree>
    <p:extLst>
      <p:ext uri="{BB962C8B-B14F-4D97-AF65-F5344CB8AC3E}">
        <p14:creationId xmlns:p14="http://schemas.microsoft.com/office/powerpoint/2010/main" val="163195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20</a:t>
            </a:fld>
            <a:endParaRPr lang="nl-NL"/>
          </a:p>
        </p:txBody>
      </p:sp>
    </p:spTree>
    <p:extLst>
      <p:ext uri="{BB962C8B-B14F-4D97-AF65-F5344CB8AC3E}">
        <p14:creationId xmlns:p14="http://schemas.microsoft.com/office/powerpoint/2010/main" val="323307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21</a:t>
            </a:fld>
            <a:endParaRPr lang="nl-NL"/>
          </a:p>
        </p:txBody>
      </p:sp>
    </p:spTree>
    <p:extLst>
      <p:ext uri="{BB962C8B-B14F-4D97-AF65-F5344CB8AC3E}">
        <p14:creationId xmlns:p14="http://schemas.microsoft.com/office/powerpoint/2010/main" val="4023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3</a:t>
            </a:fld>
            <a:endParaRPr lang="nl-NL"/>
          </a:p>
        </p:txBody>
      </p:sp>
    </p:spTree>
    <p:extLst>
      <p:ext uri="{BB962C8B-B14F-4D97-AF65-F5344CB8AC3E}">
        <p14:creationId xmlns:p14="http://schemas.microsoft.com/office/powerpoint/2010/main" val="90010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4</a:t>
            </a:fld>
            <a:endParaRPr lang="nl-NL"/>
          </a:p>
        </p:txBody>
      </p:sp>
    </p:spTree>
    <p:extLst>
      <p:ext uri="{BB962C8B-B14F-4D97-AF65-F5344CB8AC3E}">
        <p14:creationId xmlns:p14="http://schemas.microsoft.com/office/powerpoint/2010/main" val="66493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5</a:t>
            </a:fld>
            <a:endParaRPr lang="nl-NL"/>
          </a:p>
        </p:txBody>
      </p:sp>
    </p:spTree>
    <p:extLst>
      <p:ext uri="{BB962C8B-B14F-4D97-AF65-F5344CB8AC3E}">
        <p14:creationId xmlns:p14="http://schemas.microsoft.com/office/powerpoint/2010/main" val="278243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6</a:t>
            </a:fld>
            <a:endParaRPr lang="nl-NL"/>
          </a:p>
        </p:txBody>
      </p:sp>
    </p:spTree>
    <p:extLst>
      <p:ext uri="{BB962C8B-B14F-4D97-AF65-F5344CB8AC3E}">
        <p14:creationId xmlns:p14="http://schemas.microsoft.com/office/powerpoint/2010/main" val="28908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7</a:t>
            </a:fld>
            <a:endParaRPr lang="nl-NL"/>
          </a:p>
        </p:txBody>
      </p:sp>
    </p:spTree>
    <p:extLst>
      <p:ext uri="{BB962C8B-B14F-4D97-AF65-F5344CB8AC3E}">
        <p14:creationId xmlns:p14="http://schemas.microsoft.com/office/powerpoint/2010/main" val="245955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8</a:t>
            </a:fld>
            <a:endParaRPr lang="nl-NL"/>
          </a:p>
        </p:txBody>
      </p:sp>
    </p:spTree>
    <p:extLst>
      <p:ext uri="{BB962C8B-B14F-4D97-AF65-F5344CB8AC3E}">
        <p14:creationId xmlns:p14="http://schemas.microsoft.com/office/powerpoint/2010/main" val="334585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6E2A2DC-8338-4FFD-A843-259E8D84670C}" type="slidenum">
              <a:rPr lang="nl-NL" smtClean="0"/>
              <a:t>9</a:t>
            </a:fld>
            <a:endParaRPr lang="nl-NL"/>
          </a:p>
        </p:txBody>
      </p:sp>
    </p:spTree>
    <p:extLst>
      <p:ext uri="{BB962C8B-B14F-4D97-AF65-F5344CB8AC3E}">
        <p14:creationId xmlns:p14="http://schemas.microsoft.com/office/powerpoint/2010/main" val="1918497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6CAD086D-CFFE-415D-96F8-2E1F21C01082}" type="datetime1">
              <a:rPr lang="nl-NL" smtClean="0"/>
              <a:t>23-5-2013</a:t>
            </a:fld>
            <a:endParaRPr lang="nl-NL"/>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nl-NL" smtClean="0"/>
              <a:t>Hans Goossens</a:t>
            </a:r>
            <a:endParaRPr lang="nl-NL"/>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9F66FB7-C971-47CC-9572-83EFDDFB0E45}" type="slidenum">
              <a:rPr lang="nl-NL" smtClean="0"/>
              <a:t>‹nr.›</a:t>
            </a:fld>
            <a:endParaRPr lang="nl-NL"/>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EF54CCF-325E-483D-AD1C-8C274B1F56DF}" type="datetime1">
              <a:rPr lang="nl-NL" smtClean="0"/>
              <a:t>23-5-2013</a:t>
            </a:fld>
            <a:endParaRPr lang="nl-NL"/>
          </a:p>
        </p:txBody>
      </p:sp>
      <p:sp>
        <p:nvSpPr>
          <p:cNvPr id="5" name="Footer Placeholder 4"/>
          <p:cNvSpPr>
            <a:spLocks noGrp="1"/>
          </p:cNvSpPr>
          <p:nvPr>
            <p:ph type="ftr" sz="quarter" idx="11"/>
          </p:nvPr>
        </p:nvSpPr>
        <p:spPr/>
        <p:txBody>
          <a:bodyPr/>
          <a:lstStyle/>
          <a:p>
            <a:r>
              <a:rPr lang="nl-NL" smtClean="0"/>
              <a:t>Hans Goossens</a:t>
            </a:r>
            <a:endParaRPr lang="nl-NL"/>
          </a:p>
        </p:txBody>
      </p:sp>
      <p:sp>
        <p:nvSpPr>
          <p:cNvPr id="6" name="Slide Number Placeholder 5"/>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0BB6F59-3D58-4B66-A533-2E0B7BC51D5A}" type="datetime1">
              <a:rPr lang="nl-NL" smtClean="0"/>
              <a:t>23-5-2013</a:t>
            </a:fld>
            <a:endParaRPr lang="nl-NL"/>
          </a:p>
        </p:txBody>
      </p:sp>
      <p:sp>
        <p:nvSpPr>
          <p:cNvPr id="5" name="Footer Placeholder 4"/>
          <p:cNvSpPr>
            <a:spLocks noGrp="1"/>
          </p:cNvSpPr>
          <p:nvPr>
            <p:ph type="ftr" sz="quarter" idx="11"/>
          </p:nvPr>
        </p:nvSpPr>
        <p:spPr/>
        <p:txBody>
          <a:bodyPr/>
          <a:lstStyle/>
          <a:p>
            <a:r>
              <a:rPr lang="nl-NL" smtClean="0"/>
              <a:t>Hans Goossens</a:t>
            </a:r>
            <a:endParaRPr lang="nl-NL"/>
          </a:p>
        </p:txBody>
      </p:sp>
      <p:sp>
        <p:nvSpPr>
          <p:cNvPr id="6" name="Slide Number Placeholder 5"/>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40CAC1F9-D573-4DBC-B4DD-CA26CC386EA9}" type="datetime1">
              <a:rPr lang="nl-NL" smtClean="0"/>
              <a:t>23-5-2013</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r>
              <a:rPr lang="nl-NL" smtClean="0"/>
              <a:t>Hans Goossens</a:t>
            </a:r>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29F66FB7-C971-47CC-9572-83EFDDFB0E45}"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F15D077-8A5F-4279-96BA-430266D90096}" type="datetime1">
              <a:rPr lang="nl-NL" smtClean="0"/>
              <a:t>23-5-2013</a:t>
            </a:fld>
            <a:endParaRPr lang="nl-NL"/>
          </a:p>
        </p:txBody>
      </p:sp>
      <p:sp>
        <p:nvSpPr>
          <p:cNvPr id="5" name="Tijdelijke aanduiding voor voettekst 4"/>
          <p:cNvSpPr>
            <a:spLocks noGrp="1"/>
          </p:cNvSpPr>
          <p:nvPr>
            <p:ph type="ftr" sz="quarter" idx="11"/>
          </p:nvPr>
        </p:nvSpPr>
        <p:spPr/>
        <p:txBody>
          <a:bodyPr/>
          <a:lstStyle>
            <a:extLst/>
          </a:lstStyle>
          <a:p>
            <a:r>
              <a:rPr lang="nl-NL" smtClean="0"/>
              <a:t>Hans Goossens</a:t>
            </a:r>
            <a:endParaRPr lang="nl-NL"/>
          </a:p>
        </p:txBody>
      </p:sp>
      <p:sp>
        <p:nvSpPr>
          <p:cNvPr id="6" name="Tijdelijke aanduiding voor dianummer 5"/>
          <p:cNvSpPr>
            <a:spLocks noGrp="1"/>
          </p:cNvSpPr>
          <p:nvPr>
            <p:ph type="sldNum" sz="quarter" idx="12"/>
          </p:nvPr>
        </p:nvSpPr>
        <p:spPr/>
        <p:txBody>
          <a:bodyPr/>
          <a:lstStyle>
            <a:extLst/>
          </a:lstStyle>
          <a:p>
            <a:fld id="{29F66FB7-C971-47CC-9572-83EFDDFB0E45}" type="slidenum">
              <a:rPr lang="nl-NL" smtClean="0"/>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1AAFB24F-862C-43AE-A6FF-D239F398678A}" type="datetime1">
              <a:rPr lang="nl-NL" smtClean="0"/>
              <a:t>23-5-2013</a:t>
            </a:fld>
            <a:endParaRPr lang="nl-NL"/>
          </a:p>
        </p:txBody>
      </p:sp>
      <p:sp>
        <p:nvSpPr>
          <p:cNvPr id="5" name="Tijdelijke aanduiding voor voettekst 4"/>
          <p:cNvSpPr>
            <a:spLocks noGrp="1"/>
          </p:cNvSpPr>
          <p:nvPr>
            <p:ph type="ftr" sz="quarter" idx="11"/>
          </p:nvPr>
        </p:nvSpPr>
        <p:spPr/>
        <p:txBody>
          <a:bodyPr/>
          <a:lstStyle>
            <a:extLst/>
          </a:lstStyle>
          <a:p>
            <a:r>
              <a:rPr lang="nl-NL" smtClean="0"/>
              <a:t>Hans Goossens</a:t>
            </a:r>
            <a:endParaRPr lang="nl-NL"/>
          </a:p>
        </p:txBody>
      </p:sp>
      <p:sp>
        <p:nvSpPr>
          <p:cNvPr id="6" name="Tijdelijke aanduiding voor dianummer 5"/>
          <p:cNvSpPr>
            <a:spLocks noGrp="1"/>
          </p:cNvSpPr>
          <p:nvPr>
            <p:ph type="sldNum" sz="quarter" idx="12"/>
          </p:nvPr>
        </p:nvSpPr>
        <p:spPr/>
        <p:txBody>
          <a:bodyPr/>
          <a:lstStyle>
            <a:extLst/>
          </a:lstStyle>
          <a:p>
            <a:fld id="{29F66FB7-C971-47CC-9572-83EFDDFB0E45}" type="slidenum">
              <a:rPr lang="nl-NL" smtClean="0"/>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49170CFE-CCDF-42FB-B813-A6D248AAEE45}" type="datetime1">
              <a:rPr lang="nl-NL" smtClean="0"/>
              <a:t>23-5-2013</a:t>
            </a:fld>
            <a:endParaRPr lang="nl-NL"/>
          </a:p>
        </p:txBody>
      </p:sp>
      <p:sp>
        <p:nvSpPr>
          <p:cNvPr id="6" name="Tijdelijke aanduiding voor voettekst 5"/>
          <p:cNvSpPr>
            <a:spLocks noGrp="1"/>
          </p:cNvSpPr>
          <p:nvPr>
            <p:ph type="ftr" sz="quarter" idx="11"/>
          </p:nvPr>
        </p:nvSpPr>
        <p:spPr/>
        <p:txBody>
          <a:bodyPr/>
          <a:lstStyle>
            <a:extLst/>
          </a:lstStyle>
          <a:p>
            <a:r>
              <a:rPr lang="nl-NL" smtClean="0"/>
              <a:t>Hans Goossens</a:t>
            </a:r>
            <a:endParaRPr lang="nl-NL"/>
          </a:p>
        </p:txBody>
      </p:sp>
      <p:sp>
        <p:nvSpPr>
          <p:cNvPr id="7" name="Tijdelijke aanduiding voor dianummer 6"/>
          <p:cNvSpPr>
            <a:spLocks noGrp="1"/>
          </p:cNvSpPr>
          <p:nvPr>
            <p:ph type="sldNum" sz="quarter" idx="12"/>
          </p:nvPr>
        </p:nvSpPr>
        <p:spPr/>
        <p:txBody>
          <a:bodyPr/>
          <a:lstStyle>
            <a:extLst/>
          </a:lstStyle>
          <a:p>
            <a:fld id="{29F66FB7-C971-47CC-9572-83EFDDFB0E45}" type="slidenum">
              <a:rPr lang="nl-NL" smtClean="0"/>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528BF307-362F-441C-8E78-5DC85C5100CA}" type="datetime1">
              <a:rPr lang="nl-NL" smtClean="0"/>
              <a:t>23-5-2013</a:t>
            </a:fld>
            <a:endParaRPr lang="nl-NL"/>
          </a:p>
        </p:txBody>
      </p:sp>
      <p:sp>
        <p:nvSpPr>
          <p:cNvPr id="8" name="Tijdelijke aanduiding voor voettekst 7"/>
          <p:cNvSpPr>
            <a:spLocks noGrp="1"/>
          </p:cNvSpPr>
          <p:nvPr>
            <p:ph type="ftr" sz="quarter" idx="11"/>
          </p:nvPr>
        </p:nvSpPr>
        <p:spPr/>
        <p:txBody>
          <a:bodyPr/>
          <a:lstStyle>
            <a:extLst/>
          </a:lstStyle>
          <a:p>
            <a:r>
              <a:rPr lang="nl-NL" smtClean="0"/>
              <a:t>Hans Goossens</a:t>
            </a:r>
            <a:endParaRPr lang="nl-NL"/>
          </a:p>
        </p:txBody>
      </p:sp>
      <p:sp>
        <p:nvSpPr>
          <p:cNvPr id="9" name="Tijdelijke aanduiding voor dianummer 8"/>
          <p:cNvSpPr>
            <a:spLocks noGrp="1"/>
          </p:cNvSpPr>
          <p:nvPr>
            <p:ph type="sldNum" sz="quarter" idx="12"/>
          </p:nvPr>
        </p:nvSpPr>
        <p:spPr/>
        <p:txBody>
          <a:bodyPr/>
          <a:lstStyle>
            <a:extLst/>
          </a:lstStyle>
          <a:p>
            <a:fld id="{29F66FB7-C971-47CC-9572-83EFDDFB0E45}"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9CCAEC91-4117-491C-8338-93B5AB57FC2C}" type="datetime1">
              <a:rPr lang="nl-NL" smtClean="0"/>
              <a:t>23-5-2013</a:t>
            </a:fld>
            <a:endParaRPr lang="nl-NL"/>
          </a:p>
        </p:txBody>
      </p:sp>
      <p:sp>
        <p:nvSpPr>
          <p:cNvPr id="4" name="Tijdelijke aanduiding voor voettekst 3"/>
          <p:cNvSpPr>
            <a:spLocks noGrp="1"/>
          </p:cNvSpPr>
          <p:nvPr>
            <p:ph type="ftr" sz="quarter" idx="11"/>
          </p:nvPr>
        </p:nvSpPr>
        <p:spPr/>
        <p:txBody>
          <a:bodyPr/>
          <a:lstStyle>
            <a:extLst/>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extLst/>
          </a:lstStyle>
          <a:p>
            <a:fld id="{29F66FB7-C971-47CC-9572-83EFDDFB0E45}" type="slidenum">
              <a:rPr lang="nl-NL" smtClean="0"/>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65F59EDC-B5E9-4547-BCD7-3B0B80DA1501}" type="datetime1">
              <a:rPr lang="nl-NL" smtClean="0"/>
              <a:t>23-5-2013</a:t>
            </a:fld>
            <a:endParaRPr lang="nl-NL"/>
          </a:p>
        </p:txBody>
      </p:sp>
      <p:sp>
        <p:nvSpPr>
          <p:cNvPr id="3" name="Tijdelijke aanduiding voor voettekst 2"/>
          <p:cNvSpPr>
            <a:spLocks noGrp="1"/>
          </p:cNvSpPr>
          <p:nvPr>
            <p:ph type="ftr" sz="quarter" idx="11"/>
          </p:nvPr>
        </p:nvSpPr>
        <p:spPr/>
        <p:txBody>
          <a:bodyPr/>
          <a:lstStyle>
            <a:extLst/>
          </a:lstStyle>
          <a:p>
            <a:r>
              <a:rPr lang="nl-NL" smtClean="0"/>
              <a:t>Hans Goossens</a:t>
            </a:r>
            <a:endParaRPr lang="nl-NL"/>
          </a:p>
        </p:txBody>
      </p:sp>
      <p:sp>
        <p:nvSpPr>
          <p:cNvPr id="4" name="Tijdelijke aanduiding voor dianummer 3"/>
          <p:cNvSpPr>
            <a:spLocks noGrp="1"/>
          </p:cNvSpPr>
          <p:nvPr>
            <p:ph type="sldNum" sz="quarter" idx="12"/>
          </p:nvPr>
        </p:nvSpPr>
        <p:spPr/>
        <p:txBody>
          <a:bodyPr/>
          <a:lstStyle>
            <a:extLst/>
          </a:lstStyle>
          <a:p>
            <a:fld id="{29F66FB7-C971-47CC-9572-83EFDDFB0E45}"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7FAA5C5F-3A07-44D4-96CF-A106D82FAE6A}" type="datetime1">
              <a:rPr lang="nl-NL" smtClean="0"/>
              <a:t>23-5-2013</a:t>
            </a:fld>
            <a:endParaRPr lang="nl-NL"/>
          </a:p>
        </p:txBody>
      </p:sp>
      <p:sp>
        <p:nvSpPr>
          <p:cNvPr id="6" name="Tijdelijke aanduiding voor voettekst 5"/>
          <p:cNvSpPr>
            <a:spLocks noGrp="1"/>
          </p:cNvSpPr>
          <p:nvPr>
            <p:ph type="ftr" sz="quarter" idx="11"/>
          </p:nvPr>
        </p:nvSpPr>
        <p:spPr/>
        <p:txBody>
          <a:bodyPr/>
          <a:lstStyle>
            <a:extLst/>
          </a:lstStyle>
          <a:p>
            <a:r>
              <a:rPr lang="nl-NL" smtClean="0"/>
              <a:t>Hans Goossens</a:t>
            </a:r>
            <a:endParaRPr lang="nl-NL"/>
          </a:p>
        </p:txBody>
      </p:sp>
      <p:sp>
        <p:nvSpPr>
          <p:cNvPr id="7" name="Tijdelijke aanduiding voor dianummer 6"/>
          <p:cNvSpPr>
            <a:spLocks noGrp="1"/>
          </p:cNvSpPr>
          <p:nvPr>
            <p:ph type="sldNum" sz="quarter" idx="12"/>
          </p:nvPr>
        </p:nvSpPr>
        <p:spPr/>
        <p:txBody>
          <a:bodyPr/>
          <a:lstStyle>
            <a:extLst/>
          </a:lstStyle>
          <a:p>
            <a:fld id="{29F66FB7-C971-47CC-9572-83EFDDFB0E45}"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0795B99-3A74-44A2-8712-535B332AFFED}" type="datetime1">
              <a:rPr lang="nl-NL" smtClean="0"/>
              <a:t>23-5-2013</a:t>
            </a:fld>
            <a:endParaRPr lang="nl-NL"/>
          </a:p>
        </p:txBody>
      </p:sp>
      <p:sp>
        <p:nvSpPr>
          <p:cNvPr id="5" name="Footer Placeholder 4"/>
          <p:cNvSpPr>
            <a:spLocks noGrp="1"/>
          </p:cNvSpPr>
          <p:nvPr>
            <p:ph type="ftr" sz="quarter" idx="11"/>
          </p:nvPr>
        </p:nvSpPr>
        <p:spPr/>
        <p:txBody>
          <a:bodyPr/>
          <a:lstStyle/>
          <a:p>
            <a:r>
              <a:rPr lang="nl-NL" smtClean="0"/>
              <a:t>Hans Goossens</a:t>
            </a:r>
            <a:endParaRPr lang="nl-NL"/>
          </a:p>
        </p:txBody>
      </p:sp>
      <p:sp>
        <p:nvSpPr>
          <p:cNvPr id="6" name="Slide Number Placeholder 5"/>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D755FBD3-4D4D-4DA4-8ED7-28E06BA786F2}" type="datetime1">
              <a:rPr lang="nl-NL" smtClean="0"/>
              <a:t>23-5-2013</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nl-NL" smtClean="0"/>
              <a:t>Hans Goossens</a:t>
            </a:r>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29F66FB7-C971-47CC-9572-83EFDDFB0E45}" type="slidenum">
              <a:rPr lang="nl-NL" smtClean="0"/>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18D9C95-CDF2-4C1C-B58B-BECB3A4D7DC6}" type="datetime1">
              <a:rPr lang="nl-NL" smtClean="0"/>
              <a:t>23-5-2013</a:t>
            </a:fld>
            <a:endParaRPr lang="nl-NL"/>
          </a:p>
        </p:txBody>
      </p:sp>
      <p:sp>
        <p:nvSpPr>
          <p:cNvPr id="5" name="Tijdelijke aanduiding voor voettekst 4"/>
          <p:cNvSpPr>
            <a:spLocks noGrp="1"/>
          </p:cNvSpPr>
          <p:nvPr>
            <p:ph type="ftr" sz="quarter" idx="11"/>
          </p:nvPr>
        </p:nvSpPr>
        <p:spPr/>
        <p:txBody>
          <a:bodyPr/>
          <a:lstStyle>
            <a:extLst/>
          </a:lstStyle>
          <a:p>
            <a:r>
              <a:rPr lang="nl-NL" smtClean="0"/>
              <a:t>Hans Goossens</a:t>
            </a:r>
            <a:endParaRPr lang="nl-NL"/>
          </a:p>
        </p:txBody>
      </p:sp>
      <p:sp>
        <p:nvSpPr>
          <p:cNvPr id="6" name="Tijdelijke aanduiding voor dianummer 5"/>
          <p:cNvSpPr>
            <a:spLocks noGrp="1"/>
          </p:cNvSpPr>
          <p:nvPr>
            <p:ph type="sldNum" sz="quarter" idx="12"/>
          </p:nvPr>
        </p:nvSpPr>
        <p:spPr/>
        <p:txBody>
          <a:bodyPr/>
          <a:lstStyle>
            <a:extLst/>
          </a:lstStyle>
          <a:p>
            <a:fld id="{29F66FB7-C971-47CC-9572-83EFDDFB0E45}"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0BF98952-F270-46AC-B9FB-61452EAD5886}" type="datetime1">
              <a:rPr lang="nl-NL" smtClean="0"/>
              <a:t>23-5-2013</a:t>
            </a:fld>
            <a:endParaRPr lang="nl-NL"/>
          </a:p>
        </p:txBody>
      </p:sp>
      <p:sp>
        <p:nvSpPr>
          <p:cNvPr id="5" name="Tijdelijke aanduiding voor voettekst 4"/>
          <p:cNvSpPr>
            <a:spLocks noGrp="1"/>
          </p:cNvSpPr>
          <p:nvPr>
            <p:ph type="ftr" sz="quarter" idx="11"/>
          </p:nvPr>
        </p:nvSpPr>
        <p:spPr/>
        <p:txBody>
          <a:bodyPr/>
          <a:lstStyle>
            <a:extLst/>
          </a:lstStyle>
          <a:p>
            <a:r>
              <a:rPr lang="nl-NL" smtClean="0"/>
              <a:t>Hans Goossens</a:t>
            </a:r>
            <a:endParaRPr lang="nl-NL"/>
          </a:p>
        </p:txBody>
      </p:sp>
      <p:sp>
        <p:nvSpPr>
          <p:cNvPr id="6" name="Tijdelijke aanduiding voor dianummer 5"/>
          <p:cNvSpPr>
            <a:spLocks noGrp="1"/>
          </p:cNvSpPr>
          <p:nvPr>
            <p:ph type="sldNum" sz="quarter" idx="12"/>
          </p:nvPr>
        </p:nvSpPr>
        <p:spPr/>
        <p:txBody>
          <a:bodyPr/>
          <a:lstStyle>
            <a:extLst/>
          </a:lstStyle>
          <a:p>
            <a:fld id="{29F66FB7-C971-47CC-9572-83EFDDFB0E45}"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6A5F3DA-D998-4E78-AC28-DC30F88874BC}" type="datetime1">
              <a:rPr lang="nl-NL" smtClean="0"/>
              <a:t>23-5-2013</a:t>
            </a:fld>
            <a:endParaRPr lang="nl-NL"/>
          </a:p>
        </p:txBody>
      </p:sp>
      <p:sp>
        <p:nvSpPr>
          <p:cNvPr id="5" name="Footer Placeholder 4"/>
          <p:cNvSpPr>
            <a:spLocks noGrp="1"/>
          </p:cNvSpPr>
          <p:nvPr>
            <p:ph type="ftr" sz="quarter" idx="11"/>
          </p:nvPr>
        </p:nvSpPr>
        <p:spPr/>
        <p:txBody>
          <a:bodyPr/>
          <a:lstStyle/>
          <a:p>
            <a:r>
              <a:rPr lang="nl-NL" smtClean="0"/>
              <a:t>Hans Goossens</a:t>
            </a:r>
            <a:endParaRPr lang="nl-NL"/>
          </a:p>
        </p:txBody>
      </p:sp>
      <p:sp>
        <p:nvSpPr>
          <p:cNvPr id="6" name="Slide Number Placeholder 5"/>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299EF694-84DC-478E-8DE1-C8F44F8B0A30}" type="datetime1">
              <a:rPr lang="nl-NL" smtClean="0"/>
              <a:t>23-5-2013</a:t>
            </a:fld>
            <a:endParaRPr lang="nl-NL"/>
          </a:p>
        </p:txBody>
      </p:sp>
      <p:sp>
        <p:nvSpPr>
          <p:cNvPr id="6" name="Footer Placeholder 5"/>
          <p:cNvSpPr>
            <a:spLocks noGrp="1"/>
          </p:cNvSpPr>
          <p:nvPr>
            <p:ph type="ftr" sz="quarter" idx="11"/>
          </p:nvPr>
        </p:nvSpPr>
        <p:spPr/>
        <p:txBody>
          <a:bodyPr/>
          <a:lstStyle/>
          <a:p>
            <a:r>
              <a:rPr lang="nl-NL" smtClean="0"/>
              <a:t>Hans Goossens</a:t>
            </a:r>
            <a:endParaRPr lang="nl-NL"/>
          </a:p>
        </p:txBody>
      </p:sp>
      <p:sp>
        <p:nvSpPr>
          <p:cNvPr id="7" name="Slide Number Placeholder 6"/>
          <p:cNvSpPr>
            <a:spLocks noGrp="1"/>
          </p:cNvSpPr>
          <p:nvPr>
            <p:ph type="sldNum" sz="quarter" idx="12"/>
          </p:nvPr>
        </p:nvSpPr>
        <p:spPr/>
        <p:txBody>
          <a:bodyPr/>
          <a:lstStyle/>
          <a:p>
            <a:fld id="{29F66FB7-C971-47CC-9572-83EFDDFB0E45}" type="slidenum">
              <a:rPr lang="nl-NL" smtClean="0"/>
              <a:t>‹nr.›</a:t>
            </a:fld>
            <a:endParaRPr lang="nl-NL"/>
          </a:p>
        </p:txBody>
      </p:sp>
      <p:sp>
        <p:nvSpPr>
          <p:cNvPr id="9" name="Content Placeholder 8"/>
          <p:cNvSpPr>
            <a:spLocks noGrp="1"/>
          </p:cNvSpPr>
          <p:nvPr>
            <p:ph sz="quarter" idx="13"/>
          </p:nvPr>
        </p:nvSpPr>
        <p:spPr>
          <a:xfrm>
            <a:off x="841248"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186F55DF-F7B0-47E0-817E-7A860FD223A1}" type="datetime1">
              <a:rPr lang="nl-NL" smtClean="0"/>
              <a:t>23-5-2013</a:t>
            </a:fld>
            <a:endParaRPr lang="nl-NL"/>
          </a:p>
        </p:txBody>
      </p:sp>
      <p:sp>
        <p:nvSpPr>
          <p:cNvPr id="8" name="Footer Placeholder 7"/>
          <p:cNvSpPr>
            <a:spLocks noGrp="1"/>
          </p:cNvSpPr>
          <p:nvPr>
            <p:ph type="ftr" sz="quarter" idx="11"/>
          </p:nvPr>
        </p:nvSpPr>
        <p:spPr/>
        <p:txBody>
          <a:bodyPr/>
          <a:lstStyle/>
          <a:p>
            <a:r>
              <a:rPr lang="nl-NL" smtClean="0"/>
              <a:t>Hans Goossens</a:t>
            </a:r>
            <a:endParaRPr lang="nl-NL"/>
          </a:p>
        </p:txBody>
      </p:sp>
      <p:sp>
        <p:nvSpPr>
          <p:cNvPr id="9" name="Slide Number Placeholder 8"/>
          <p:cNvSpPr>
            <a:spLocks noGrp="1"/>
          </p:cNvSpPr>
          <p:nvPr>
            <p:ph type="sldNum" sz="quarter" idx="12"/>
          </p:nvPr>
        </p:nvSpPr>
        <p:spPr/>
        <p:txBody>
          <a:bodyPr/>
          <a:lstStyle/>
          <a:p>
            <a:fld id="{29F66FB7-C971-47CC-9572-83EFDDFB0E45}" type="slidenum">
              <a:rPr lang="nl-NL" smtClean="0"/>
              <a:t>‹nr.›</a:t>
            </a:fld>
            <a:endParaRPr lang="nl-NL"/>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6CF52846-265A-4DDB-8713-7596B714DA5A}" type="datetime1">
              <a:rPr lang="nl-NL" smtClean="0"/>
              <a:t>23-5-2013</a:t>
            </a:fld>
            <a:endParaRPr lang="nl-NL"/>
          </a:p>
        </p:txBody>
      </p:sp>
      <p:sp>
        <p:nvSpPr>
          <p:cNvPr id="4" name="Footer Placeholder 3"/>
          <p:cNvSpPr>
            <a:spLocks noGrp="1"/>
          </p:cNvSpPr>
          <p:nvPr>
            <p:ph type="ftr" sz="quarter" idx="11"/>
          </p:nvPr>
        </p:nvSpPr>
        <p:spPr/>
        <p:txBody>
          <a:bodyPr/>
          <a:lstStyle/>
          <a:p>
            <a:r>
              <a:rPr lang="nl-NL" smtClean="0"/>
              <a:t>Hans Goossens</a:t>
            </a:r>
            <a:endParaRPr lang="nl-NL"/>
          </a:p>
        </p:txBody>
      </p:sp>
      <p:sp>
        <p:nvSpPr>
          <p:cNvPr id="5" name="Slide Number Placeholder 4"/>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2BDC2-D0A2-4471-9652-BA36D642CDD3}" type="datetime1">
              <a:rPr lang="nl-NL" smtClean="0"/>
              <a:t>23-5-2013</a:t>
            </a:fld>
            <a:endParaRPr lang="nl-NL"/>
          </a:p>
        </p:txBody>
      </p:sp>
      <p:sp>
        <p:nvSpPr>
          <p:cNvPr id="3" name="Footer Placeholder 2"/>
          <p:cNvSpPr>
            <a:spLocks noGrp="1"/>
          </p:cNvSpPr>
          <p:nvPr>
            <p:ph type="ftr" sz="quarter" idx="11"/>
          </p:nvPr>
        </p:nvSpPr>
        <p:spPr/>
        <p:txBody>
          <a:bodyPr/>
          <a:lstStyle/>
          <a:p>
            <a:r>
              <a:rPr lang="nl-NL" smtClean="0"/>
              <a:t>Hans Goossens</a:t>
            </a:r>
            <a:endParaRPr lang="nl-NL"/>
          </a:p>
        </p:txBody>
      </p:sp>
      <p:sp>
        <p:nvSpPr>
          <p:cNvPr id="4" name="Slide Number Placeholder 3"/>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2B6E0A1-2AE1-4D5C-B374-7A9B110BE174}" type="datetime1">
              <a:rPr lang="nl-NL" smtClean="0"/>
              <a:t>23-5-2013</a:t>
            </a:fld>
            <a:endParaRPr lang="nl-NL"/>
          </a:p>
        </p:txBody>
      </p:sp>
      <p:sp>
        <p:nvSpPr>
          <p:cNvPr id="6" name="Footer Placeholder 5"/>
          <p:cNvSpPr>
            <a:spLocks noGrp="1"/>
          </p:cNvSpPr>
          <p:nvPr>
            <p:ph type="ftr" sz="quarter" idx="11"/>
          </p:nvPr>
        </p:nvSpPr>
        <p:spPr/>
        <p:txBody>
          <a:bodyPr/>
          <a:lstStyle/>
          <a:p>
            <a:r>
              <a:rPr lang="nl-NL" smtClean="0"/>
              <a:t>Hans Goossens</a:t>
            </a:r>
            <a:endParaRPr lang="nl-NL"/>
          </a:p>
        </p:txBody>
      </p:sp>
      <p:sp>
        <p:nvSpPr>
          <p:cNvPr id="7" name="Slide Number Placeholder 6"/>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94F35BB-9C83-4249-9513-433B51648CC6}" type="datetime1">
              <a:rPr lang="nl-NL" smtClean="0"/>
              <a:t>23-5-2013</a:t>
            </a:fld>
            <a:endParaRPr lang="nl-NL"/>
          </a:p>
        </p:txBody>
      </p:sp>
      <p:sp>
        <p:nvSpPr>
          <p:cNvPr id="6" name="Footer Placeholder 5"/>
          <p:cNvSpPr>
            <a:spLocks noGrp="1"/>
          </p:cNvSpPr>
          <p:nvPr>
            <p:ph type="ftr" sz="quarter" idx="11"/>
          </p:nvPr>
        </p:nvSpPr>
        <p:spPr/>
        <p:txBody>
          <a:bodyPr/>
          <a:lstStyle/>
          <a:p>
            <a:r>
              <a:rPr lang="nl-NL" smtClean="0"/>
              <a:t>Hans Goossens</a:t>
            </a:r>
            <a:endParaRPr lang="nl-NL"/>
          </a:p>
        </p:txBody>
      </p:sp>
      <p:sp>
        <p:nvSpPr>
          <p:cNvPr id="7" name="Slide Number Placeholder 6"/>
          <p:cNvSpPr>
            <a:spLocks noGrp="1"/>
          </p:cNvSpPr>
          <p:nvPr>
            <p:ph type="sldNum" sz="quarter" idx="12"/>
          </p:nvPr>
        </p:nvSpPr>
        <p:spPr/>
        <p:txBody>
          <a:bodyPr/>
          <a:lstStyle/>
          <a:p>
            <a:fld id="{29F66FB7-C971-47CC-9572-83EFDDFB0E45}"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762FF49-5D9E-48C6-B2C4-2042D44CC4BD}" type="datetime1">
              <a:rPr lang="nl-NL" smtClean="0"/>
              <a:t>23-5-2013</a:t>
            </a:fld>
            <a:endParaRPr lang="nl-NL"/>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nl-NL" smtClean="0"/>
              <a:t>Hans Goossens</a:t>
            </a:r>
            <a:endParaRPr lang="nl-NL"/>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9F66FB7-C971-47CC-9572-83EFDDFB0E4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BFE62E-1D04-4B6C-B6F5-0073974AEF22}" type="datetime1">
              <a:rPr lang="nl-NL" smtClean="0"/>
              <a:t>23-5-2013</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nl-NL" smtClean="0"/>
              <a:t>Hans Goossens</a:t>
            </a:r>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9F66FB7-C971-47CC-9572-83EFDDFB0E4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Kunst van het ontmoeten</a:t>
            </a:r>
            <a:endParaRPr lang="nl-NL" dirty="0"/>
          </a:p>
        </p:txBody>
      </p:sp>
      <p:sp>
        <p:nvSpPr>
          <p:cNvPr id="3" name="Ondertitel 2"/>
          <p:cNvSpPr>
            <a:spLocks noGrp="1"/>
          </p:cNvSpPr>
          <p:nvPr>
            <p:ph type="subTitle" idx="1"/>
          </p:nvPr>
        </p:nvSpPr>
        <p:spPr/>
        <p:txBody>
          <a:bodyPr/>
          <a:lstStyle/>
          <a:p>
            <a:r>
              <a:rPr lang="nl-NL" dirty="0" smtClean="0"/>
              <a:t>Familiezorg</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a:t>
            </a:fld>
            <a:endParaRPr lang="nl-NL"/>
          </a:p>
        </p:txBody>
      </p:sp>
    </p:spTree>
    <p:extLst>
      <p:ext uri="{BB962C8B-B14F-4D97-AF65-F5344CB8AC3E}">
        <p14:creationId xmlns:p14="http://schemas.microsoft.com/office/powerpoint/2010/main" val="272716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rmAutofit fontScale="77500" lnSpcReduction="20000"/>
          </a:bodyPr>
          <a:lstStyle/>
          <a:p>
            <a:r>
              <a:rPr lang="nl-NL" dirty="0"/>
              <a:t>3.	Hiërarchie:</a:t>
            </a:r>
          </a:p>
          <a:p>
            <a:r>
              <a:rPr lang="nl-NL" dirty="0" smtClean="0"/>
              <a:t>Wie </a:t>
            </a:r>
            <a:r>
              <a:rPr lang="nl-NL" dirty="0"/>
              <a:t>heeft de macht?</a:t>
            </a:r>
          </a:p>
          <a:p>
            <a:r>
              <a:rPr lang="nl-NL" dirty="0" smtClean="0"/>
              <a:t>Wie </a:t>
            </a:r>
            <a:r>
              <a:rPr lang="nl-NL" dirty="0"/>
              <a:t>heeft de touwtjes in handen?</a:t>
            </a:r>
          </a:p>
          <a:p>
            <a:endParaRPr lang="nl-NL" dirty="0"/>
          </a:p>
          <a:p>
            <a:r>
              <a:rPr lang="nl-NL" dirty="0"/>
              <a:t>4.	Levensfase:</a:t>
            </a:r>
          </a:p>
          <a:p>
            <a:r>
              <a:rPr lang="nl-NL" dirty="0" smtClean="0"/>
              <a:t>Relatie</a:t>
            </a:r>
            <a:r>
              <a:rPr lang="nl-NL" dirty="0"/>
              <a:t>?</a:t>
            </a:r>
          </a:p>
          <a:p>
            <a:r>
              <a:rPr lang="nl-NL" dirty="0" smtClean="0"/>
              <a:t>Trouwen</a:t>
            </a:r>
            <a:endParaRPr lang="nl-NL" dirty="0"/>
          </a:p>
          <a:p>
            <a:r>
              <a:rPr lang="nl-NL" dirty="0" smtClean="0"/>
              <a:t>Jonge </a:t>
            </a:r>
            <a:r>
              <a:rPr lang="nl-NL" dirty="0"/>
              <a:t>kinderen?</a:t>
            </a:r>
          </a:p>
          <a:p>
            <a:r>
              <a:rPr lang="nl-NL" dirty="0" smtClean="0"/>
              <a:t>Pubers</a:t>
            </a:r>
            <a:r>
              <a:rPr lang="nl-NL" dirty="0"/>
              <a:t>?</a:t>
            </a:r>
          </a:p>
          <a:p>
            <a:r>
              <a:rPr lang="nl-NL" dirty="0" smtClean="0"/>
              <a:t>Adolescent</a:t>
            </a:r>
            <a:r>
              <a:rPr lang="nl-NL" dirty="0"/>
              <a:t>?</a:t>
            </a:r>
          </a:p>
          <a:p>
            <a:r>
              <a:rPr lang="nl-NL" dirty="0" smtClean="0"/>
              <a:t>Leeg </a:t>
            </a:r>
            <a:r>
              <a:rPr lang="nl-NL" dirty="0"/>
              <a:t>nest?</a:t>
            </a:r>
          </a:p>
          <a:p>
            <a:r>
              <a:rPr lang="nl-NL" dirty="0" smtClean="0"/>
              <a:t>Welk </a:t>
            </a:r>
            <a:r>
              <a:rPr lang="nl-NL" dirty="0"/>
              <a:t>type gedrag hoort bij elke levensfase?</a:t>
            </a:r>
          </a:p>
          <a:p>
            <a:r>
              <a:rPr lang="nl-NL" dirty="0" smtClean="0"/>
              <a:t>Moeder </a:t>
            </a:r>
            <a:r>
              <a:rPr lang="nl-NL" dirty="0"/>
              <a:t>zit in tweedeling met levensfase kinderen. </a:t>
            </a:r>
            <a:r>
              <a:rPr lang="nl-NL" dirty="0" err="1"/>
              <a:t>Ontschuldiging</a:t>
            </a:r>
            <a:r>
              <a:rPr lang="nl-NL" dirty="0"/>
              <a:t> moeder: Wie houdt dit vol??!!</a:t>
            </a:r>
          </a:p>
          <a:p>
            <a:endParaRPr lang="nl-NL" dirty="0"/>
          </a:p>
        </p:txBody>
      </p:sp>
      <p:sp>
        <p:nvSpPr>
          <p:cNvPr id="2" name="Titel 1"/>
          <p:cNvSpPr>
            <a:spLocks noGrp="1"/>
          </p:cNvSpPr>
          <p:nvPr>
            <p:ph type="title"/>
          </p:nvPr>
        </p:nvSpPr>
        <p:spPr/>
        <p:txBody>
          <a:bodyPr/>
          <a:lstStyle/>
          <a:p>
            <a:r>
              <a:rPr lang="nl-NL" sz="3600" dirty="0"/>
              <a:t>Thema’s </a:t>
            </a:r>
            <a:r>
              <a:rPr lang="nl-NL" sz="3600" dirty="0" smtClean="0"/>
              <a:t>familiezorg 2</a:t>
            </a:r>
            <a:endParaRPr lang="nl-NL" sz="3600" dirty="0"/>
          </a:p>
        </p:txBody>
      </p:sp>
      <p:sp>
        <p:nvSpPr>
          <p:cNvPr id="3" name="Tijdelijke aanduiding voor voettekst 2"/>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10</a:t>
            </a:fld>
            <a:endParaRPr lang="nl-NL"/>
          </a:p>
        </p:txBody>
      </p:sp>
    </p:spTree>
    <p:extLst>
      <p:ext uri="{BB962C8B-B14F-4D97-AF65-F5344CB8AC3E}">
        <p14:creationId xmlns:p14="http://schemas.microsoft.com/office/powerpoint/2010/main" val="269077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47500" lnSpcReduction="20000"/>
          </a:bodyPr>
          <a:lstStyle/>
          <a:p>
            <a:pPr marL="0" lvl="0" indent="0">
              <a:buNone/>
            </a:pPr>
            <a:r>
              <a:rPr lang="nl-NL" sz="2900" dirty="0" smtClean="0"/>
              <a:t>5. Traumatische </a:t>
            </a:r>
            <a:r>
              <a:rPr lang="nl-NL" sz="2900" dirty="0"/>
              <a:t>ervaringen:</a:t>
            </a:r>
          </a:p>
          <a:p>
            <a:pPr lvl="0"/>
            <a:r>
              <a:rPr lang="nl-NL" sz="2500" dirty="0"/>
              <a:t>Zijn er traumatische ervaringen?</a:t>
            </a:r>
          </a:p>
          <a:p>
            <a:pPr lvl="0"/>
            <a:r>
              <a:rPr lang="nl-NL" sz="2500" dirty="0"/>
              <a:t>Zo ja, welke?</a:t>
            </a:r>
          </a:p>
          <a:p>
            <a:pPr lvl="0"/>
            <a:r>
              <a:rPr lang="nl-NL" sz="2500" dirty="0"/>
              <a:t>Wat zijn de gevolgen voor dit gezin?</a:t>
            </a:r>
          </a:p>
          <a:p>
            <a:pPr lvl="0"/>
            <a:r>
              <a:rPr lang="nl-NL" sz="2500" dirty="0"/>
              <a:t>Zijn de traumatische ervaringen verwerkt?</a:t>
            </a:r>
          </a:p>
          <a:p>
            <a:r>
              <a:rPr lang="nl-NL" dirty="0"/>
              <a:t> </a:t>
            </a:r>
          </a:p>
          <a:p>
            <a:pPr marL="0" lvl="0" indent="0">
              <a:buNone/>
            </a:pPr>
            <a:r>
              <a:rPr lang="nl-NL" sz="2900" dirty="0" smtClean="0"/>
              <a:t>6.Loyaliteit</a:t>
            </a:r>
            <a:r>
              <a:rPr lang="nl-NL" sz="2900" dirty="0"/>
              <a:t>:</a:t>
            </a:r>
          </a:p>
          <a:p>
            <a:pPr lvl="0"/>
            <a:r>
              <a:rPr lang="nl-NL" sz="2500" dirty="0"/>
              <a:t>Dit is één van de voornaamste thema’s binnen familiezorg!</a:t>
            </a:r>
          </a:p>
          <a:p>
            <a:pPr lvl="0"/>
            <a:r>
              <a:rPr lang="nl-NL" sz="2500" dirty="0"/>
              <a:t>Dochters blijven zorgen voor de ouder in plaats van kind te willen zijn.</a:t>
            </a:r>
          </a:p>
          <a:p>
            <a:pPr lvl="0"/>
            <a:r>
              <a:rPr lang="nl-NL" sz="2500" dirty="0"/>
              <a:t>Herken je loyaliteit binnen dit gezin?</a:t>
            </a:r>
          </a:p>
          <a:p>
            <a:pPr lvl="0"/>
            <a:r>
              <a:rPr lang="nl-NL" sz="2500" dirty="0"/>
              <a:t>Wie is loyaal aan wie? Wederkerig?</a:t>
            </a:r>
          </a:p>
          <a:p>
            <a:pPr lvl="0"/>
            <a:r>
              <a:rPr lang="nl-NL" sz="2500" dirty="0"/>
              <a:t>Hoe uit zich dat binnen dit gezin?</a:t>
            </a:r>
          </a:p>
          <a:p>
            <a:pPr lvl="0"/>
            <a:r>
              <a:rPr lang="nl-NL" sz="2500" dirty="0"/>
              <a:t>Is er waardering voor de loyaliteit in het contact?</a:t>
            </a:r>
          </a:p>
          <a:p>
            <a:pPr lvl="0"/>
            <a:r>
              <a:rPr lang="nl-NL" sz="2500" dirty="0"/>
              <a:t>Zijn er bondjes in dit gezin?</a:t>
            </a:r>
          </a:p>
          <a:p>
            <a:pPr lvl="0"/>
            <a:r>
              <a:rPr lang="nl-NL" sz="2500" dirty="0"/>
              <a:t>Is er loyaliteit naar iemand die niet aanwezig is (overleden vader)?</a:t>
            </a:r>
          </a:p>
          <a:p>
            <a:pPr lvl="0"/>
            <a:r>
              <a:rPr lang="nl-NL" sz="2500" dirty="0"/>
              <a:t>Moeder heeft een gespleten loyaliteit: loyaal aan overleden echtgenoot, vriend en oudste zoon.</a:t>
            </a:r>
          </a:p>
          <a:p>
            <a:r>
              <a:rPr lang="nl-NL" dirty="0"/>
              <a:t> </a:t>
            </a:r>
          </a:p>
          <a:p>
            <a:pPr marL="0" lvl="0" indent="0">
              <a:buNone/>
            </a:pPr>
            <a:r>
              <a:rPr lang="nl-NL" sz="2900" dirty="0" smtClean="0"/>
              <a:t>7.Erkenning</a:t>
            </a:r>
            <a:r>
              <a:rPr lang="nl-NL" sz="2900" dirty="0"/>
              <a:t>:</a:t>
            </a:r>
          </a:p>
          <a:p>
            <a:pPr lvl="0"/>
            <a:r>
              <a:rPr lang="nl-NL" sz="2500" dirty="0"/>
              <a:t>Wordt er erkenning gegeven aan elkaar?</a:t>
            </a:r>
          </a:p>
          <a:p>
            <a:pPr lvl="0"/>
            <a:r>
              <a:rPr lang="nl-NL" sz="2500" dirty="0"/>
              <a:t>Wie geeft erkenning aan wie?</a:t>
            </a:r>
          </a:p>
          <a:p>
            <a:pPr lvl="0"/>
            <a:r>
              <a:rPr lang="nl-NL" sz="2500" dirty="0"/>
              <a:t>Hoe uit zich de erkenning in dit gezin?</a:t>
            </a:r>
          </a:p>
          <a:p>
            <a:endParaRPr lang="nl-NL" dirty="0"/>
          </a:p>
        </p:txBody>
      </p:sp>
      <p:sp>
        <p:nvSpPr>
          <p:cNvPr id="2" name="Titel 1"/>
          <p:cNvSpPr>
            <a:spLocks noGrp="1"/>
          </p:cNvSpPr>
          <p:nvPr>
            <p:ph type="title"/>
          </p:nvPr>
        </p:nvSpPr>
        <p:spPr/>
        <p:txBody>
          <a:bodyPr/>
          <a:lstStyle/>
          <a:p>
            <a:r>
              <a:rPr lang="nl-NL" sz="3200" dirty="0"/>
              <a:t>Thema’s </a:t>
            </a:r>
            <a:r>
              <a:rPr lang="nl-NL" sz="3200" dirty="0" smtClean="0"/>
              <a:t>familiezorg 3</a:t>
            </a:r>
            <a:endParaRPr lang="nl-NL" sz="3200"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11</a:t>
            </a:fld>
            <a:endParaRPr lang="nl-NL"/>
          </a:p>
        </p:txBody>
      </p:sp>
    </p:spTree>
    <p:extLst>
      <p:ext uri="{BB962C8B-B14F-4D97-AF65-F5344CB8AC3E}">
        <p14:creationId xmlns:p14="http://schemas.microsoft.com/office/powerpoint/2010/main" val="31030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1052736"/>
            <a:ext cx="8229600" cy="1143000"/>
          </a:xfrm>
        </p:spPr>
        <p:txBody>
          <a:bodyPr>
            <a:noAutofit/>
          </a:bodyPr>
          <a:lstStyle/>
          <a:p>
            <a:pPr algn="ctr"/>
            <a:r>
              <a:rPr lang="nl-NL" sz="3200" dirty="0" smtClean="0"/>
              <a:t>Zorgtriade</a:t>
            </a:r>
            <a:endParaRPr lang="nl-NL" sz="3200"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132856"/>
            <a:ext cx="6847378" cy="408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4" name="Tijdelijke aanduiding voor dianummer 3"/>
          <p:cNvSpPr>
            <a:spLocks noGrp="1"/>
          </p:cNvSpPr>
          <p:nvPr>
            <p:ph type="sldNum" sz="quarter" idx="12"/>
          </p:nvPr>
        </p:nvSpPr>
        <p:spPr/>
        <p:txBody>
          <a:bodyPr/>
          <a:lstStyle/>
          <a:p>
            <a:fld id="{29F66FB7-C971-47CC-9572-83EFDDFB0E45}" type="slidenum">
              <a:rPr lang="nl-NL" smtClean="0"/>
              <a:t>12</a:t>
            </a:fld>
            <a:endParaRPr lang="nl-NL"/>
          </a:p>
        </p:txBody>
      </p:sp>
    </p:spTree>
    <p:extLst>
      <p:ext uri="{BB962C8B-B14F-4D97-AF65-F5344CB8AC3E}">
        <p14:creationId xmlns:p14="http://schemas.microsoft.com/office/powerpoint/2010/main" val="343543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1556792"/>
            <a:ext cx="8229600" cy="4525963"/>
          </a:xfrm>
        </p:spPr>
        <p:txBody>
          <a:bodyPr>
            <a:noAutofit/>
          </a:bodyPr>
          <a:lstStyle/>
          <a:p>
            <a:r>
              <a:rPr lang="nl-NL" sz="1800" b="1" dirty="0"/>
              <a:t>1.	Systeembenadering: waar een mantelzorger is, is een zorgvrager:</a:t>
            </a:r>
          </a:p>
          <a:p>
            <a:r>
              <a:rPr lang="nl-NL" sz="1600" dirty="0"/>
              <a:t>•	Peilen van het systeem</a:t>
            </a:r>
          </a:p>
          <a:p>
            <a:r>
              <a:rPr lang="nl-NL" sz="1600" dirty="0"/>
              <a:t>•	Zorgplan opstellen en middels follow-up en evaluatiebijeenkomsten het systeem </a:t>
            </a:r>
            <a:r>
              <a:rPr lang="nl-NL" sz="1600" dirty="0" smtClean="0"/>
              <a:t>	begeleiden</a:t>
            </a:r>
            <a:r>
              <a:rPr lang="nl-NL" sz="1600" dirty="0"/>
              <a:t>.</a:t>
            </a:r>
          </a:p>
          <a:p>
            <a:endParaRPr lang="nl-NL" sz="1600" dirty="0"/>
          </a:p>
          <a:p>
            <a:r>
              <a:rPr lang="nl-NL" sz="1800" b="1" dirty="0"/>
              <a:t>2.	Grenzen aan de zorgverlening</a:t>
            </a:r>
          </a:p>
          <a:p>
            <a:r>
              <a:rPr lang="nl-NL" sz="1600" dirty="0"/>
              <a:t>•	Prof. opent het gesprek en vraagt naar ieders verwachtingen</a:t>
            </a:r>
          </a:p>
          <a:p>
            <a:endParaRPr lang="nl-NL" sz="1600" dirty="0"/>
          </a:p>
          <a:p>
            <a:r>
              <a:rPr lang="nl-NL" sz="1800" b="1" dirty="0"/>
              <a:t>3.	Herkenning van knelpunten van mantelzorgers</a:t>
            </a:r>
          </a:p>
          <a:p>
            <a:r>
              <a:rPr lang="nl-NL" sz="1600" dirty="0"/>
              <a:t>•	Fysiek</a:t>
            </a:r>
          </a:p>
          <a:p>
            <a:r>
              <a:rPr lang="nl-NL" sz="1600" dirty="0"/>
              <a:t>•	Praktisch</a:t>
            </a:r>
          </a:p>
          <a:p>
            <a:r>
              <a:rPr lang="nl-NL" sz="1600" dirty="0"/>
              <a:t>•	Psychisch</a:t>
            </a:r>
          </a:p>
          <a:p>
            <a:r>
              <a:rPr lang="nl-NL" sz="1600" dirty="0"/>
              <a:t>•	Financieel</a:t>
            </a:r>
          </a:p>
          <a:p>
            <a:r>
              <a:rPr lang="nl-NL" sz="1600" dirty="0"/>
              <a:t>•	Relationeel</a:t>
            </a:r>
          </a:p>
          <a:p>
            <a:endParaRPr lang="nl-NL" sz="1000" dirty="0"/>
          </a:p>
          <a:p>
            <a:endParaRPr lang="nl-NL" sz="1000" dirty="0"/>
          </a:p>
        </p:txBody>
      </p:sp>
      <p:sp>
        <p:nvSpPr>
          <p:cNvPr id="3" name="Titel 2"/>
          <p:cNvSpPr>
            <a:spLocks noGrp="1"/>
          </p:cNvSpPr>
          <p:nvPr>
            <p:ph type="title"/>
          </p:nvPr>
        </p:nvSpPr>
        <p:spPr/>
        <p:txBody>
          <a:bodyPr>
            <a:noAutofit/>
          </a:bodyPr>
          <a:lstStyle/>
          <a:p>
            <a:pPr algn="ctr"/>
            <a:r>
              <a:rPr lang="nl-NL" sz="2000" dirty="0"/>
              <a:t>AFSTEMMING IN DE ZORGTRIADE </a:t>
            </a:r>
            <a:r>
              <a:rPr lang="nl-NL" sz="2000" dirty="0" smtClean="0"/>
              <a:t/>
            </a:r>
            <a:br>
              <a:rPr lang="nl-NL" sz="2000" dirty="0" smtClean="0"/>
            </a:br>
            <a:r>
              <a:rPr lang="nl-NL" sz="2000" dirty="0" smtClean="0"/>
              <a:t>Het </a:t>
            </a:r>
            <a:r>
              <a:rPr lang="nl-NL" sz="2000" dirty="0"/>
              <a:t>hart van de zorg laten kloppen!!</a:t>
            </a:r>
            <a:br>
              <a:rPr lang="nl-NL" sz="2000" dirty="0"/>
            </a:br>
            <a:endParaRPr lang="nl-NL" sz="2000"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13</a:t>
            </a:fld>
            <a:endParaRPr lang="nl-NL"/>
          </a:p>
        </p:txBody>
      </p:sp>
    </p:spTree>
    <p:extLst>
      <p:ext uri="{BB962C8B-B14F-4D97-AF65-F5344CB8AC3E}">
        <p14:creationId xmlns:p14="http://schemas.microsoft.com/office/powerpoint/2010/main" val="63375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algn="ctr"/>
            <a:r>
              <a:rPr lang="nl-NL" sz="2400" dirty="0">
                <a:solidFill>
                  <a:srgbClr val="464646"/>
                </a:solidFill>
              </a:rPr>
              <a:t>AFSTEMMING IN DE ZORGTRIADE </a:t>
            </a:r>
            <a:br>
              <a:rPr lang="nl-NL" sz="2400" dirty="0">
                <a:solidFill>
                  <a:srgbClr val="464646"/>
                </a:solidFill>
              </a:rPr>
            </a:br>
            <a:r>
              <a:rPr lang="nl-NL" sz="2400" dirty="0">
                <a:solidFill>
                  <a:srgbClr val="464646"/>
                </a:solidFill>
              </a:rPr>
              <a:t>Het hart van de zorg laten kloppen!!</a:t>
            </a:r>
            <a:br>
              <a:rPr lang="nl-NL" sz="2400" dirty="0">
                <a:solidFill>
                  <a:srgbClr val="464646"/>
                </a:solidFill>
              </a:rPr>
            </a:br>
            <a:endParaRPr lang="nl-NL" sz="2400" dirty="0"/>
          </a:p>
        </p:txBody>
      </p:sp>
      <p:sp>
        <p:nvSpPr>
          <p:cNvPr id="4" name="Tijdelijke aanduiding voor inhoud 3"/>
          <p:cNvSpPr>
            <a:spLocks noGrp="1"/>
          </p:cNvSpPr>
          <p:nvPr>
            <p:ph idx="1"/>
          </p:nvPr>
        </p:nvSpPr>
        <p:spPr/>
        <p:txBody>
          <a:bodyPr>
            <a:normAutofit lnSpcReduction="10000"/>
          </a:bodyPr>
          <a:lstStyle/>
          <a:p>
            <a:pPr lvl="0">
              <a:buClr>
                <a:srgbClr val="2DA2BF"/>
              </a:buClr>
            </a:pPr>
            <a:r>
              <a:rPr lang="nl-NL" sz="1800" b="1" dirty="0">
                <a:solidFill>
                  <a:prstClr val="black"/>
                </a:solidFill>
              </a:rPr>
              <a:t>4.	Interactie tussen mantelzorgers, zorgvragers en beroepskrachten</a:t>
            </a:r>
          </a:p>
          <a:p>
            <a:pPr lvl="0">
              <a:buClr>
                <a:srgbClr val="2DA2BF"/>
              </a:buClr>
            </a:pPr>
            <a:r>
              <a:rPr lang="nl-NL" sz="1600" dirty="0">
                <a:solidFill>
                  <a:prstClr val="black"/>
                </a:solidFill>
              </a:rPr>
              <a:t>•	Wat is de grondhouding van de prof. in de zorgtriade</a:t>
            </a:r>
          </a:p>
          <a:p>
            <a:pPr lvl="0">
              <a:buClr>
                <a:srgbClr val="2DA2BF"/>
              </a:buClr>
            </a:pPr>
            <a:r>
              <a:rPr lang="nl-NL" sz="1600" dirty="0">
                <a:solidFill>
                  <a:prstClr val="black"/>
                </a:solidFill>
              </a:rPr>
              <a:t>•	Welke relationele problemen doen zich voor in de zorgtriade? </a:t>
            </a:r>
          </a:p>
          <a:p>
            <a:pPr lvl="0">
              <a:buClr>
                <a:srgbClr val="2DA2BF"/>
              </a:buClr>
            </a:pPr>
            <a:r>
              <a:rPr lang="nl-NL" sz="1600" dirty="0">
                <a:solidFill>
                  <a:prstClr val="black"/>
                </a:solidFill>
              </a:rPr>
              <a:t>o	Claimen van zorgvrager</a:t>
            </a:r>
          </a:p>
          <a:p>
            <a:pPr lvl="0">
              <a:buClr>
                <a:srgbClr val="2DA2BF"/>
              </a:buClr>
            </a:pPr>
            <a:r>
              <a:rPr lang="nl-NL" sz="1600" dirty="0">
                <a:solidFill>
                  <a:prstClr val="black"/>
                </a:solidFill>
              </a:rPr>
              <a:t>o	Onevenwichtige bejegening vanuit beroepszorg</a:t>
            </a:r>
          </a:p>
          <a:p>
            <a:pPr lvl="0">
              <a:buClr>
                <a:srgbClr val="2DA2BF"/>
              </a:buClr>
            </a:pPr>
            <a:r>
              <a:rPr lang="nl-NL" sz="1600" dirty="0">
                <a:solidFill>
                  <a:prstClr val="black"/>
                </a:solidFill>
              </a:rPr>
              <a:t>o	Relatie tussen mantelzorgers en leden van hun sociaal netwerk</a:t>
            </a:r>
          </a:p>
          <a:p>
            <a:pPr lvl="0">
              <a:buClr>
                <a:srgbClr val="2DA2BF"/>
              </a:buClr>
            </a:pPr>
            <a:r>
              <a:rPr lang="nl-NL" sz="1800" b="1" dirty="0">
                <a:solidFill>
                  <a:prstClr val="black"/>
                </a:solidFill>
              </a:rPr>
              <a:t>5.	Sociale kaart</a:t>
            </a:r>
          </a:p>
          <a:p>
            <a:pPr lvl="0">
              <a:buClr>
                <a:srgbClr val="2DA2BF"/>
              </a:buClr>
            </a:pPr>
            <a:r>
              <a:rPr lang="nl-NL" sz="1600" dirty="0">
                <a:solidFill>
                  <a:prstClr val="black"/>
                </a:solidFill>
              </a:rPr>
              <a:t>•	Info over </a:t>
            </a:r>
            <a:r>
              <a:rPr lang="nl-NL" sz="1600" dirty="0" err="1">
                <a:solidFill>
                  <a:prstClr val="black"/>
                </a:solidFill>
              </a:rPr>
              <a:t>mz</a:t>
            </a:r>
            <a:r>
              <a:rPr lang="nl-NL" sz="1600" dirty="0">
                <a:solidFill>
                  <a:prstClr val="black"/>
                </a:solidFill>
              </a:rPr>
              <a:t> ondersteuning</a:t>
            </a:r>
          </a:p>
          <a:p>
            <a:pPr lvl="0">
              <a:buClr>
                <a:srgbClr val="2DA2BF"/>
              </a:buClr>
            </a:pPr>
            <a:r>
              <a:rPr lang="nl-NL" sz="1600" dirty="0">
                <a:solidFill>
                  <a:prstClr val="black"/>
                </a:solidFill>
              </a:rPr>
              <a:t>•	Ziektebeeld</a:t>
            </a:r>
          </a:p>
          <a:p>
            <a:pPr lvl="0">
              <a:buClr>
                <a:srgbClr val="2DA2BF"/>
              </a:buClr>
            </a:pPr>
            <a:r>
              <a:rPr lang="nl-NL" sz="1600" dirty="0">
                <a:solidFill>
                  <a:prstClr val="black"/>
                </a:solidFill>
              </a:rPr>
              <a:t>•	Lotgenotencontact</a:t>
            </a:r>
          </a:p>
          <a:p>
            <a:pPr lvl="0">
              <a:buClr>
                <a:srgbClr val="2DA2BF"/>
              </a:buClr>
            </a:pPr>
            <a:r>
              <a:rPr lang="nl-NL" sz="1600" dirty="0">
                <a:solidFill>
                  <a:prstClr val="black"/>
                </a:solidFill>
              </a:rPr>
              <a:t>•	Vrijwilligers</a:t>
            </a:r>
          </a:p>
          <a:p>
            <a:pPr lvl="0">
              <a:buClr>
                <a:srgbClr val="2DA2BF"/>
              </a:buClr>
            </a:pPr>
            <a:r>
              <a:rPr lang="nl-NL" sz="1600" dirty="0">
                <a:solidFill>
                  <a:prstClr val="black"/>
                </a:solidFill>
              </a:rPr>
              <a:t>•	Verwijzing</a:t>
            </a:r>
          </a:p>
          <a:p>
            <a:pPr lvl="0">
              <a:buClr>
                <a:srgbClr val="2DA2BF"/>
              </a:buClr>
            </a:pPr>
            <a:r>
              <a:rPr lang="nl-NL" sz="1600" dirty="0">
                <a:solidFill>
                  <a:prstClr val="black"/>
                </a:solidFill>
              </a:rPr>
              <a:t>•	Cursussen</a:t>
            </a:r>
          </a:p>
          <a:p>
            <a:pPr lvl="0">
              <a:buClr>
                <a:srgbClr val="2DA2BF"/>
              </a:buClr>
            </a:pPr>
            <a:r>
              <a:rPr lang="nl-NL" sz="1600" dirty="0">
                <a:solidFill>
                  <a:prstClr val="black"/>
                </a:solidFill>
              </a:rPr>
              <a:t>•	Stervensbegeleiding</a:t>
            </a:r>
          </a:p>
          <a:p>
            <a:pPr lvl="0">
              <a:buClr>
                <a:srgbClr val="2DA2BF"/>
              </a:buClr>
            </a:pPr>
            <a:r>
              <a:rPr lang="nl-NL" sz="1600" dirty="0">
                <a:solidFill>
                  <a:prstClr val="black"/>
                </a:solidFill>
              </a:rPr>
              <a:t>•	Indicatiestelling</a:t>
            </a:r>
          </a:p>
          <a:p>
            <a:pPr lvl="0">
              <a:buClr>
                <a:srgbClr val="2DA2BF"/>
              </a:buClr>
            </a:pPr>
            <a:r>
              <a:rPr lang="nl-NL" sz="1600" dirty="0">
                <a:solidFill>
                  <a:prstClr val="black"/>
                </a:solidFill>
              </a:rPr>
              <a:t>•	</a:t>
            </a:r>
            <a:r>
              <a:rPr lang="nl-NL" sz="1600" dirty="0" err="1">
                <a:solidFill>
                  <a:prstClr val="black"/>
                </a:solidFill>
              </a:rPr>
              <a:t>Pgb</a:t>
            </a:r>
            <a:r>
              <a:rPr lang="nl-NL" sz="1600" dirty="0">
                <a:solidFill>
                  <a:prstClr val="black"/>
                </a:solidFill>
              </a:rPr>
              <a:t> etc.</a:t>
            </a:r>
          </a:p>
          <a:p>
            <a:endParaRPr lang="nl-NL" dirty="0"/>
          </a:p>
        </p:txBody>
      </p:sp>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14</a:t>
            </a:fld>
            <a:endParaRPr lang="nl-NL"/>
          </a:p>
        </p:txBody>
      </p:sp>
    </p:spTree>
    <p:extLst>
      <p:ext uri="{BB962C8B-B14F-4D97-AF65-F5344CB8AC3E}">
        <p14:creationId xmlns:p14="http://schemas.microsoft.com/office/powerpoint/2010/main" val="21169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i="1" dirty="0"/>
              <a:t>De 6 </a:t>
            </a:r>
            <a:r>
              <a:rPr lang="nl-NL" i="1" dirty="0" smtClean="0"/>
              <a:t>idealen tot </a:t>
            </a:r>
            <a:r>
              <a:rPr lang="nl-NL" i="1" dirty="0"/>
              <a:t>werkelijk ontmoeten</a:t>
            </a:r>
            <a:br>
              <a:rPr lang="nl-NL" i="1" dirty="0"/>
            </a:br>
            <a:r>
              <a:rPr lang="nl-NL" sz="2700" i="1" dirty="0"/>
              <a:t>Kijken en werken vanuit mogelijkheden i.p.v. beperkingen.</a:t>
            </a:r>
            <a:endParaRPr lang="nl-NL" sz="2700" dirty="0"/>
          </a:p>
        </p:txBody>
      </p:sp>
      <p:sp>
        <p:nvSpPr>
          <p:cNvPr id="4" name="Tijdelijke aanduiding voor inhoud 3"/>
          <p:cNvSpPr>
            <a:spLocks noGrp="1"/>
          </p:cNvSpPr>
          <p:nvPr>
            <p:ph idx="1"/>
          </p:nvPr>
        </p:nvSpPr>
        <p:spPr/>
        <p:txBody>
          <a:bodyPr>
            <a:normAutofit/>
          </a:bodyPr>
          <a:lstStyle/>
          <a:p>
            <a:pPr marL="109728" indent="0">
              <a:buNone/>
            </a:pPr>
            <a:r>
              <a:rPr lang="nl-NL" b="1" i="1" dirty="0"/>
              <a:t> </a:t>
            </a:r>
            <a:endParaRPr lang="nl-NL" dirty="0"/>
          </a:p>
          <a:p>
            <a:pPr lvl="0"/>
            <a:r>
              <a:rPr lang="nl-NL" dirty="0"/>
              <a:t>Wederzijds respect				</a:t>
            </a:r>
            <a:endParaRPr lang="nl-NL" dirty="0" smtClean="0"/>
          </a:p>
          <a:p>
            <a:pPr lvl="0"/>
            <a:r>
              <a:rPr lang="nl-NL" dirty="0" smtClean="0"/>
              <a:t>Erkenning</a:t>
            </a:r>
          </a:p>
          <a:p>
            <a:pPr lvl="0"/>
            <a:r>
              <a:rPr lang="nl-NL" dirty="0" smtClean="0"/>
              <a:t>Gelijkwaardigheid</a:t>
            </a:r>
            <a:r>
              <a:rPr lang="nl-NL" dirty="0"/>
              <a:t>				</a:t>
            </a:r>
          </a:p>
          <a:p>
            <a:pPr lvl="0"/>
            <a:r>
              <a:rPr lang="nl-NL" dirty="0"/>
              <a:t>Vertrouwen</a:t>
            </a:r>
            <a:r>
              <a:rPr lang="nl-NL" dirty="0" smtClean="0"/>
              <a:t>”</a:t>
            </a:r>
          </a:p>
          <a:p>
            <a:pPr lvl="0"/>
            <a:r>
              <a:rPr lang="nl-NL" dirty="0" smtClean="0"/>
              <a:t>Toegankelijkheid</a:t>
            </a:r>
            <a:r>
              <a:rPr lang="nl-NL" dirty="0"/>
              <a:t>				</a:t>
            </a:r>
          </a:p>
          <a:p>
            <a:pPr lvl="0"/>
            <a:r>
              <a:rPr lang="nl-NL" dirty="0"/>
              <a:t>Liefde/betrokkenheid									</a:t>
            </a:r>
          </a:p>
        </p:txBody>
      </p:sp>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15</a:t>
            </a:fld>
            <a:endParaRPr lang="nl-NL"/>
          </a:p>
        </p:txBody>
      </p:sp>
    </p:spTree>
    <p:extLst>
      <p:ext uri="{BB962C8B-B14F-4D97-AF65-F5344CB8AC3E}">
        <p14:creationId xmlns:p14="http://schemas.microsoft.com/office/powerpoint/2010/main" val="3546407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62500" lnSpcReduction="20000"/>
          </a:bodyPr>
          <a:lstStyle/>
          <a:p>
            <a:r>
              <a:rPr lang="nl-NL" dirty="0"/>
              <a:t>Alles heeft een grondslag. Het zit overal in: </a:t>
            </a:r>
          </a:p>
          <a:p>
            <a:r>
              <a:rPr lang="nl-NL" dirty="0"/>
              <a:t>•	Gebouw: architect, waarvoor gaat het gebouw worden gebruikt, lichtinval, </a:t>
            </a:r>
            <a:r>
              <a:rPr lang="nl-NL" dirty="0" smtClean="0"/>
              <a:t>	doelgroep</a:t>
            </a:r>
            <a:r>
              <a:rPr lang="nl-NL" dirty="0"/>
              <a:t>, </a:t>
            </a:r>
            <a:r>
              <a:rPr lang="nl-NL" dirty="0" smtClean="0"/>
              <a:t>status voor  omgeving </a:t>
            </a:r>
            <a:r>
              <a:rPr lang="nl-NL" dirty="0"/>
              <a:t>etc. </a:t>
            </a:r>
          </a:p>
          <a:p>
            <a:r>
              <a:rPr lang="nl-NL" dirty="0"/>
              <a:t>•	Land of stad: communistisch of socialistisch, democratisch, Tilburg Moderne </a:t>
            </a:r>
            <a:r>
              <a:rPr lang="nl-NL" dirty="0" smtClean="0"/>
              <a:t>	Industrie 	Stad</a:t>
            </a:r>
            <a:r>
              <a:rPr lang="nl-NL" dirty="0"/>
              <a:t>.</a:t>
            </a:r>
          </a:p>
          <a:p>
            <a:r>
              <a:rPr lang="nl-NL" dirty="0" smtClean="0"/>
              <a:t>•</a:t>
            </a:r>
            <a:r>
              <a:rPr lang="nl-NL" dirty="0"/>
              <a:t>	De instelling waarvoor je werkt etc</a:t>
            </a:r>
            <a:r>
              <a:rPr lang="nl-NL" dirty="0" smtClean="0"/>
              <a:t>.</a:t>
            </a:r>
            <a:endParaRPr lang="nl-NL" dirty="0"/>
          </a:p>
          <a:p>
            <a:r>
              <a:rPr lang="nl-NL" dirty="0"/>
              <a:t>•	Grondslagen zijn uitgangspunten/attitude die we van belang vinden bij het </a:t>
            </a:r>
            <a:r>
              <a:rPr lang="nl-NL" dirty="0" smtClean="0"/>
              <a:t>	werken</a:t>
            </a:r>
            <a:r>
              <a:rPr lang="nl-NL" dirty="0"/>
              <a:t>, zorgen voor elkaar, in het leven.</a:t>
            </a:r>
          </a:p>
          <a:p>
            <a:r>
              <a:rPr lang="nl-NL" dirty="0"/>
              <a:t>•	In de familie zorg is het van belang om inzicht te krijgen in de grondslagen </a:t>
            </a:r>
            <a:r>
              <a:rPr lang="nl-NL" dirty="0" smtClean="0"/>
              <a:t>	van </a:t>
            </a:r>
            <a:r>
              <a:rPr lang="nl-NL" dirty="0"/>
              <a:t>de bewoner, mantelzorger, maar ook van de verzorgde/beroepskracht</a:t>
            </a:r>
          </a:p>
          <a:p>
            <a:r>
              <a:rPr lang="nl-NL" dirty="0"/>
              <a:t>•	Dit inzicht verkrijgen noemen we een grondslaganalyse, waardoor we de </a:t>
            </a:r>
            <a:r>
              <a:rPr lang="nl-NL" dirty="0" smtClean="0"/>
              <a:t>	vraagstelling </a:t>
            </a:r>
            <a:r>
              <a:rPr lang="nl-NL" dirty="0"/>
              <a:t>van de ander helder krijgen</a:t>
            </a:r>
          </a:p>
          <a:p>
            <a:r>
              <a:rPr lang="nl-NL" dirty="0"/>
              <a:t>•	Deze grondslaganalyse kunnen we alleen maar doen als we de kern van de </a:t>
            </a:r>
            <a:r>
              <a:rPr lang="nl-NL" dirty="0" smtClean="0"/>
              <a:t>	familiezorg </a:t>
            </a:r>
            <a:r>
              <a:rPr lang="nl-NL" dirty="0"/>
              <a:t>gaan onderzoeken en de kern is de ontmoeting</a:t>
            </a:r>
          </a:p>
          <a:p>
            <a:r>
              <a:rPr lang="nl-NL" dirty="0"/>
              <a:t>•	In die ontmoeting is er bijna altijd sprake van een dialoog. Een dialoog </a:t>
            </a:r>
            <a:r>
              <a:rPr lang="nl-NL" dirty="0" smtClean="0"/>
              <a:t>	bestaat </a:t>
            </a:r>
            <a:r>
              <a:rPr lang="nl-NL" dirty="0"/>
              <a:t>altijd uit de vorm en de inhoud.</a:t>
            </a:r>
          </a:p>
          <a:p>
            <a:r>
              <a:rPr lang="nl-NL" dirty="0"/>
              <a:t>•	De vorm is wat je ziet ofwel het non-verbale in de communicatie</a:t>
            </a:r>
          </a:p>
          <a:p>
            <a:r>
              <a:rPr lang="nl-NL" dirty="0"/>
              <a:t>•	De inhoud is wat je hoort, ofwel het verbale</a:t>
            </a:r>
          </a:p>
          <a:p>
            <a:endParaRPr lang="nl-NL" dirty="0"/>
          </a:p>
        </p:txBody>
      </p:sp>
      <p:sp>
        <p:nvSpPr>
          <p:cNvPr id="3" name="Titel 2"/>
          <p:cNvSpPr>
            <a:spLocks noGrp="1"/>
          </p:cNvSpPr>
          <p:nvPr>
            <p:ph type="title"/>
          </p:nvPr>
        </p:nvSpPr>
        <p:spPr/>
        <p:txBody>
          <a:bodyPr/>
          <a:lstStyle/>
          <a:p>
            <a:pPr algn="ctr"/>
            <a:r>
              <a:rPr lang="nl-NL" dirty="0" smtClean="0"/>
              <a:t>Grondslag analyse</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16</a:t>
            </a:fld>
            <a:endParaRPr lang="nl-NL"/>
          </a:p>
        </p:txBody>
      </p:sp>
    </p:spTree>
    <p:extLst>
      <p:ext uri="{BB962C8B-B14F-4D97-AF65-F5344CB8AC3E}">
        <p14:creationId xmlns:p14="http://schemas.microsoft.com/office/powerpoint/2010/main" val="133048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62500" lnSpcReduction="20000"/>
          </a:bodyPr>
          <a:lstStyle/>
          <a:p>
            <a:r>
              <a:rPr lang="nl-NL" dirty="0" smtClean="0"/>
              <a:t>We </a:t>
            </a:r>
            <a:r>
              <a:rPr lang="nl-NL" dirty="0"/>
              <a:t>raken geïrriteerd als de vorm niet goed is! En andersom: we raken positief geraakt als de vorm wel goed is</a:t>
            </a:r>
            <a:r>
              <a:rPr lang="nl-NL" dirty="0" smtClean="0"/>
              <a:t>.</a:t>
            </a:r>
          </a:p>
          <a:p>
            <a:r>
              <a:rPr lang="nl-NL" dirty="0"/>
              <a:t>Voorbeeld van een dementerende partner: De vrouw heeft moeite om </a:t>
            </a:r>
            <a:r>
              <a:rPr lang="nl-NL" dirty="0" smtClean="0"/>
              <a:t>de nieuwe </a:t>
            </a:r>
            <a:r>
              <a:rPr lang="nl-NL" dirty="0"/>
              <a:t>vorm van haar dementerende partner te accepteren: hij kwijlt, knoeit </a:t>
            </a:r>
            <a:r>
              <a:rPr lang="nl-NL" dirty="0" smtClean="0"/>
              <a:t>met </a:t>
            </a:r>
            <a:r>
              <a:rPr lang="nl-NL" dirty="0"/>
              <a:t>eten, onverzorgd uiterlijk, rare praat, etc</a:t>
            </a:r>
            <a:r>
              <a:rPr lang="nl-NL" dirty="0" smtClean="0"/>
              <a:t>.</a:t>
            </a:r>
          </a:p>
          <a:p>
            <a:r>
              <a:rPr lang="nl-NL" dirty="0"/>
              <a:t>Je maakt contact door INVOEGEN !!</a:t>
            </a:r>
          </a:p>
          <a:p>
            <a:r>
              <a:rPr lang="nl-NL" dirty="0"/>
              <a:t>Aftasten, neem de tijd om de sfeer te proeven en in te voegen.</a:t>
            </a:r>
          </a:p>
          <a:p>
            <a:r>
              <a:rPr lang="nl-NL" dirty="0"/>
              <a:t>De ideale dialoog vorm is waar je kunt/gaat invoegen!</a:t>
            </a:r>
          </a:p>
          <a:p>
            <a:r>
              <a:rPr lang="nl-NL" dirty="0"/>
              <a:t>•	Gelijkwaardigheid in vorm: bv. Hoogte (zit/staan)</a:t>
            </a:r>
          </a:p>
          <a:p>
            <a:r>
              <a:rPr lang="nl-NL" dirty="0"/>
              <a:t>•	Aanvullend zijn: luisteren naar de ander </a:t>
            </a:r>
          </a:p>
          <a:p>
            <a:r>
              <a:rPr lang="nl-NL" dirty="0"/>
              <a:t>•	Passende omgeving: </a:t>
            </a:r>
          </a:p>
          <a:p>
            <a:r>
              <a:rPr lang="nl-NL" dirty="0"/>
              <a:t>•	Openheid</a:t>
            </a:r>
          </a:p>
          <a:p>
            <a:r>
              <a:rPr lang="nl-NL" dirty="0"/>
              <a:t>•	Luisteren</a:t>
            </a:r>
          </a:p>
          <a:p>
            <a:r>
              <a:rPr lang="nl-NL" dirty="0"/>
              <a:t>•	Samenspel, op elkaar afstemmen</a:t>
            </a:r>
          </a:p>
          <a:p>
            <a:r>
              <a:rPr lang="nl-NL" dirty="0"/>
              <a:t>•	Vraag achter de vraag (niet alles inwilligen, maar zorg dragen voor vraag </a:t>
            </a:r>
            <a:r>
              <a:rPr lang="nl-NL" dirty="0" smtClean="0"/>
              <a:t>	achter </a:t>
            </a:r>
            <a:r>
              <a:rPr lang="nl-NL" dirty="0"/>
              <a:t>signaal, zorg voor structuur, grenzen en veiligheid voor de cliënt).</a:t>
            </a:r>
          </a:p>
          <a:p>
            <a:endParaRPr lang="nl-NL" dirty="0"/>
          </a:p>
        </p:txBody>
      </p:sp>
      <p:sp>
        <p:nvSpPr>
          <p:cNvPr id="3" name="Titel 2"/>
          <p:cNvSpPr>
            <a:spLocks noGrp="1"/>
          </p:cNvSpPr>
          <p:nvPr>
            <p:ph type="title"/>
          </p:nvPr>
        </p:nvSpPr>
        <p:spPr/>
        <p:txBody>
          <a:bodyPr/>
          <a:lstStyle/>
          <a:p>
            <a:r>
              <a:rPr lang="nl-NL" dirty="0"/>
              <a:t>Wat is de vorm van de ontmoeting?</a:t>
            </a:r>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17</a:t>
            </a:fld>
            <a:endParaRPr lang="nl-NL"/>
          </a:p>
        </p:txBody>
      </p:sp>
    </p:spTree>
    <p:extLst>
      <p:ext uri="{BB962C8B-B14F-4D97-AF65-F5344CB8AC3E}">
        <p14:creationId xmlns:p14="http://schemas.microsoft.com/office/powerpoint/2010/main" val="860952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Zorgtriade in balans</a:t>
            </a:r>
            <a:endParaRPr lang="nl-NL" sz="40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772816"/>
            <a:ext cx="4621055" cy="370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275856" y="3212976"/>
            <a:ext cx="4572000" cy="2031325"/>
          </a:xfrm>
          <a:prstGeom prst="rect">
            <a:avLst/>
          </a:prstGeom>
        </p:spPr>
        <p:txBody>
          <a:bodyPr>
            <a:spAutoFit/>
          </a:bodyPr>
          <a:lstStyle/>
          <a:p>
            <a:r>
              <a:rPr lang="nl-NL" dirty="0" smtClean="0"/>
              <a:t>Samenwerking</a:t>
            </a:r>
          </a:p>
          <a:p>
            <a:r>
              <a:rPr lang="nl-NL" dirty="0" smtClean="0"/>
              <a:t>Luisteren</a:t>
            </a:r>
          </a:p>
          <a:p>
            <a:r>
              <a:rPr lang="nl-NL" dirty="0" smtClean="0"/>
              <a:t>Praten</a:t>
            </a:r>
          </a:p>
          <a:p>
            <a:r>
              <a:rPr lang="nl-NL" dirty="0" smtClean="0"/>
              <a:t>Respect</a:t>
            </a:r>
          </a:p>
          <a:p>
            <a:r>
              <a:rPr lang="nl-NL" dirty="0" smtClean="0"/>
              <a:t>Inzicht</a:t>
            </a:r>
          </a:p>
          <a:p>
            <a:r>
              <a:rPr lang="nl-NL" dirty="0" smtClean="0"/>
              <a:t>Inleven</a:t>
            </a:r>
          </a:p>
          <a:p>
            <a:r>
              <a:rPr lang="nl-NL" dirty="0" smtClean="0"/>
              <a:t>INVOEGEN</a:t>
            </a:r>
            <a:endParaRPr lang="nl-NL" dirty="0"/>
          </a:p>
        </p:txBody>
      </p:sp>
      <p:sp>
        <p:nvSpPr>
          <p:cNvPr id="3" name="Tijdelijke aanduiding voor voettekst 2"/>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18</a:t>
            </a:fld>
            <a:endParaRPr lang="nl-NL"/>
          </a:p>
        </p:txBody>
      </p:sp>
    </p:spTree>
    <p:extLst>
      <p:ext uri="{BB962C8B-B14F-4D97-AF65-F5344CB8AC3E}">
        <p14:creationId xmlns:p14="http://schemas.microsoft.com/office/powerpoint/2010/main" val="2210654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11075"/>
            <a:ext cx="8229600" cy="1143000"/>
          </a:xfrm>
        </p:spPr>
        <p:txBody>
          <a:bodyPr/>
          <a:lstStyle/>
          <a:p>
            <a:endParaRPr lang="nl-NL" dirty="0"/>
          </a:p>
        </p:txBody>
      </p:sp>
      <p:pic>
        <p:nvPicPr>
          <p:cNvPr id="921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91103" y="1484785"/>
            <a:ext cx="5786290" cy="449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4" name="Tijdelijke aanduiding voor dianummer 3"/>
          <p:cNvSpPr>
            <a:spLocks noGrp="1"/>
          </p:cNvSpPr>
          <p:nvPr>
            <p:ph type="sldNum" sz="quarter" idx="12"/>
          </p:nvPr>
        </p:nvSpPr>
        <p:spPr/>
        <p:txBody>
          <a:bodyPr/>
          <a:lstStyle/>
          <a:p>
            <a:fld id="{29F66FB7-C971-47CC-9572-83EFDDFB0E45}" type="slidenum">
              <a:rPr lang="nl-NL" smtClean="0"/>
              <a:t>19</a:t>
            </a:fld>
            <a:endParaRPr lang="nl-NL"/>
          </a:p>
        </p:txBody>
      </p:sp>
    </p:spTree>
    <p:extLst>
      <p:ext uri="{BB962C8B-B14F-4D97-AF65-F5344CB8AC3E}">
        <p14:creationId xmlns:p14="http://schemas.microsoft.com/office/powerpoint/2010/main" val="295207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lvl="0"/>
            <a:r>
              <a:rPr lang="nl-NL" dirty="0"/>
              <a:t>Periode 1960-1980: opbouw Nederlandse verzorgingsstaat. Weinig aandacht vanuit de overheid voor mantelzorger. Nadruk werd gelegd op professionalisering, deskundigheid en profilering.</a:t>
            </a:r>
          </a:p>
          <a:p>
            <a:pPr lvl="0"/>
            <a:r>
              <a:rPr lang="nl-NL" dirty="0"/>
              <a:t>Door vergrijzing, vergaande kosten consequenties en malaise van de economie overgang naar “de zorgzame samenleving”.</a:t>
            </a:r>
          </a:p>
          <a:p>
            <a:pPr lvl="0"/>
            <a:r>
              <a:rPr lang="nl-NL" dirty="0"/>
              <a:t>Periode vanaf 1980: mantelzorg stimulatie met als doel de eerste </a:t>
            </a:r>
            <a:r>
              <a:rPr lang="nl-NL" dirty="0" err="1"/>
              <a:t>lijnszorg</a:t>
            </a:r>
            <a:r>
              <a:rPr lang="nl-NL" dirty="0"/>
              <a:t> verminderen. Hiervoor werden 3 argumenten aangedragen:</a:t>
            </a:r>
          </a:p>
          <a:p>
            <a:pPr lvl="1"/>
            <a:r>
              <a:rPr lang="nl-NL" dirty="0"/>
              <a:t>Kostenbesparing en </a:t>
            </a:r>
            <a:r>
              <a:rPr lang="nl-NL" dirty="0" err="1"/>
              <a:t>extramuralisering</a:t>
            </a:r>
            <a:endParaRPr lang="nl-NL" dirty="0"/>
          </a:p>
          <a:p>
            <a:pPr lvl="1"/>
            <a:r>
              <a:rPr lang="nl-NL" dirty="0"/>
              <a:t>Ideologisch karakter: voorkeur aan </a:t>
            </a:r>
            <a:r>
              <a:rPr lang="nl-NL" dirty="0" err="1"/>
              <a:t>mz</a:t>
            </a:r>
            <a:r>
              <a:rPr lang="nl-NL" dirty="0"/>
              <a:t> </a:t>
            </a:r>
            <a:r>
              <a:rPr lang="nl-NL" dirty="0" err="1"/>
              <a:t>ipv</a:t>
            </a:r>
            <a:r>
              <a:rPr lang="nl-NL" dirty="0"/>
              <a:t> prof. zorg. =&gt; zelfstandigheid, autonomie. Ouderen willen wel prof. zorg blijven ontvangen!</a:t>
            </a:r>
          </a:p>
          <a:p>
            <a:pPr lvl="1"/>
            <a:r>
              <a:rPr lang="nl-NL" dirty="0"/>
              <a:t>Mantelzorg verhoogt de kwaliteit van zorgverlening: voorspoedig herstel thuis </a:t>
            </a:r>
            <a:r>
              <a:rPr lang="nl-NL" dirty="0" err="1"/>
              <a:t>ipv</a:t>
            </a:r>
            <a:r>
              <a:rPr lang="nl-NL" dirty="0"/>
              <a:t> ziekenhuis, sociale contacten en dagelijkse structuur.</a:t>
            </a:r>
          </a:p>
          <a:p>
            <a:pPr lvl="0"/>
            <a:r>
              <a:rPr lang="nl-NL" dirty="0"/>
              <a:t>2007 WMO: prestatieveld voor mantelzorgers. Gemeenten zijn verplicht om een beleid te formuleren en presteren voor </a:t>
            </a:r>
            <a:r>
              <a:rPr lang="nl-NL" dirty="0" err="1"/>
              <a:t>mz</a:t>
            </a:r>
            <a:r>
              <a:rPr lang="nl-NL" dirty="0"/>
              <a:t>.</a:t>
            </a:r>
          </a:p>
        </p:txBody>
      </p:sp>
      <p:sp>
        <p:nvSpPr>
          <p:cNvPr id="2" name="Titel 1"/>
          <p:cNvSpPr>
            <a:spLocks noGrp="1"/>
          </p:cNvSpPr>
          <p:nvPr>
            <p:ph type="title"/>
          </p:nvPr>
        </p:nvSpPr>
        <p:spPr/>
        <p:txBody>
          <a:bodyPr/>
          <a:lstStyle/>
          <a:p>
            <a:r>
              <a:rPr lang="nl-NL" b="1" dirty="0"/>
              <a:t>De arena van de zorg</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2</a:t>
            </a:fld>
            <a:endParaRPr lang="nl-NL"/>
          </a:p>
        </p:txBody>
      </p:sp>
    </p:spTree>
    <p:extLst>
      <p:ext uri="{BB962C8B-B14F-4D97-AF65-F5344CB8AC3E}">
        <p14:creationId xmlns:p14="http://schemas.microsoft.com/office/powerpoint/2010/main" val="119623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56" y="1196752"/>
            <a:ext cx="809789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3" name="Tijdelijke aanduiding voor dianummer 2"/>
          <p:cNvSpPr>
            <a:spLocks noGrp="1"/>
          </p:cNvSpPr>
          <p:nvPr>
            <p:ph type="sldNum" sz="quarter" idx="12"/>
          </p:nvPr>
        </p:nvSpPr>
        <p:spPr/>
        <p:txBody>
          <a:bodyPr/>
          <a:lstStyle/>
          <a:p>
            <a:fld id="{29F66FB7-C971-47CC-9572-83EFDDFB0E45}" type="slidenum">
              <a:rPr lang="nl-NL" smtClean="0"/>
              <a:t>20</a:t>
            </a:fld>
            <a:endParaRPr lang="nl-NL"/>
          </a:p>
        </p:txBody>
      </p:sp>
    </p:spTree>
    <p:extLst>
      <p:ext uri="{BB962C8B-B14F-4D97-AF65-F5344CB8AC3E}">
        <p14:creationId xmlns:p14="http://schemas.microsoft.com/office/powerpoint/2010/main" val="2661987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96752"/>
            <a:ext cx="7724135" cy="37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3" name="Tijdelijke aanduiding voor dianummer 2"/>
          <p:cNvSpPr>
            <a:spLocks noGrp="1"/>
          </p:cNvSpPr>
          <p:nvPr>
            <p:ph type="sldNum" sz="quarter" idx="12"/>
          </p:nvPr>
        </p:nvSpPr>
        <p:spPr/>
        <p:txBody>
          <a:bodyPr/>
          <a:lstStyle/>
          <a:p>
            <a:fld id="{29F66FB7-C971-47CC-9572-83EFDDFB0E45}" type="slidenum">
              <a:rPr lang="nl-NL" smtClean="0"/>
              <a:t>21</a:t>
            </a:fld>
            <a:endParaRPr lang="nl-NL"/>
          </a:p>
        </p:txBody>
      </p:sp>
    </p:spTree>
    <p:extLst>
      <p:ext uri="{BB962C8B-B14F-4D97-AF65-F5344CB8AC3E}">
        <p14:creationId xmlns:p14="http://schemas.microsoft.com/office/powerpoint/2010/main" val="74362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In beide begrippen is er een sociale relatie die voorafgaat aan de situatie waarin de een voor de ander zorgt.</a:t>
            </a:r>
          </a:p>
          <a:p>
            <a:r>
              <a:rPr lang="nl-NL" dirty="0" smtClean="0"/>
              <a:t>Bij mantelzorg ontstaat er een nieuw hokje.</a:t>
            </a:r>
          </a:p>
          <a:p>
            <a:r>
              <a:rPr lang="nl-NL" dirty="0" smtClean="0"/>
              <a:t>Het begrip familiezorg benadrukt; wanneer iemand ziek dan treft dat de gehele familie.</a:t>
            </a:r>
          </a:p>
          <a:p>
            <a:r>
              <a:rPr lang="nl-NL" dirty="0" smtClean="0"/>
              <a:t>De familie heeft recht op een hulpverlener die hen gezamenlijk begeleiden.</a:t>
            </a:r>
            <a:endParaRPr lang="nl-NL" dirty="0"/>
          </a:p>
        </p:txBody>
      </p:sp>
      <p:sp>
        <p:nvSpPr>
          <p:cNvPr id="2" name="Titel 1"/>
          <p:cNvSpPr>
            <a:spLocks noGrp="1"/>
          </p:cNvSpPr>
          <p:nvPr>
            <p:ph type="title"/>
          </p:nvPr>
        </p:nvSpPr>
        <p:spPr/>
        <p:txBody>
          <a:bodyPr/>
          <a:lstStyle/>
          <a:p>
            <a:r>
              <a:rPr lang="nl-NL" dirty="0" smtClean="0"/>
              <a:t>Familiezorg en Mantelzorg</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3</a:t>
            </a:fld>
            <a:endParaRPr lang="nl-NL"/>
          </a:p>
        </p:txBody>
      </p:sp>
    </p:spTree>
    <p:extLst>
      <p:ext uri="{BB962C8B-B14F-4D97-AF65-F5344CB8AC3E}">
        <p14:creationId xmlns:p14="http://schemas.microsoft.com/office/powerpoint/2010/main" val="158396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Hoog waarderen van de sociale relatie is leidend</a:t>
            </a:r>
          </a:p>
          <a:p>
            <a:r>
              <a:rPr lang="nl-NL" dirty="0" smtClean="0"/>
              <a:t>Gevoelens van verantwoordelijkheid voor de afhankelijke ander.</a:t>
            </a:r>
            <a:endParaRPr lang="nl-NL" dirty="0"/>
          </a:p>
        </p:txBody>
      </p:sp>
      <p:sp>
        <p:nvSpPr>
          <p:cNvPr id="2" name="Titel 1"/>
          <p:cNvSpPr>
            <a:spLocks noGrp="1"/>
          </p:cNvSpPr>
          <p:nvPr>
            <p:ph type="title"/>
          </p:nvPr>
        </p:nvSpPr>
        <p:spPr/>
        <p:txBody>
          <a:bodyPr/>
          <a:lstStyle/>
          <a:p>
            <a:r>
              <a:rPr lang="nl-NL" dirty="0" smtClean="0"/>
              <a:t>Zorgmotieven van familieleden</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4</a:t>
            </a:fld>
            <a:endParaRPr lang="nl-NL"/>
          </a:p>
        </p:txBody>
      </p:sp>
    </p:spTree>
    <p:extLst>
      <p:ext uri="{BB962C8B-B14F-4D97-AF65-F5344CB8AC3E}">
        <p14:creationId xmlns:p14="http://schemas.microsoft.com/office/powerpoint/2010/main" val="2138961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Psychisch</a:t>
            </a:r>
          </a:p>
          <a:p>
            <a:r>
              <a:rPr lang="nl-NL" dirty="0"/>
              <a:t>Sociaal</a:t>
            </a:r>
          </a:p>
          <a:p>
            <a:r>
              <a:rPr lang="nl-NL" dirty="0"/>
              <a:t>Financieel</a:t>
            </a:r>
          </a:p>
          <a:p>
            <a:r>
              <a:rPr lang="nl-NL" dirty="0"/>
              <a:t>Fysiek</a:t>
            </a:r>
          </a:p>
          <a:p>
            <a:pPr marL="0" indent="0">
              <a:buNone/>
            </a:pPr>
            <a:endParaRPr lang="nl-NL" dirty="0"/>
          </a:p>
        </p:txBody>
      </p:sp>
      <p:sp>
        <p:nvSpPr>
          <p:cNvPr id="2" name="Titel 1"/>
          <p:cNvSpPr>
            <a:spLocks noGrp="1"/>
          </p:cNvSpPr>
          <p:nvPr>
            <p:ph type="title"/>
          </p:nvPr>
        </p:nvSpPr>
        <p:spPr/>
        <p:txBody>
          <a:bodyPr>
            <a:normAutofit fontScale="90000"/>
          </a:bodyPr>
          <a:lstStyle/>
          <a:p>
            <a:r>
              <a:rPr lang="nl-NL" dirty="0"/>
              <a:t>Overbelasting familie bij </a:t>
            </a:r>
            <a:r>
              <a:rPr lang="nl-NL" dirty="0" smtClean="0"/>
              <a:t>ziekte herkennen</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5</a:t>
            </a:fld>
            <a:endParaRPr lang="nl-NL"/>
          </a:p>
        </p:txBody>
      </p:sp>
    </p:spTree>
    <p:extLst>
      <p:ext uri="{BB962C8B-B14F-4D97-AF65-F5344CB8AC3E}">
        <p14:creationId xmlns:p14="http://schemas.microsoft.com/office/powerpoint/2010/main" val="209475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r>
              <a:rPr lang="nl-NL" sz="2000" dirty="0" smtClean="0"/>
              <a:t>Zorgt ervoor dat zowel de zorgvrager als de </a:t>
            </a:r>
            <a:r>
              <a:rPr lang="nl-NL" sz="2000" dirty="0" err="1" smtClean="0"/>
              <a:t>familiezorger</a:t>
            </a:r>
            <a:r>
              <a:rPr lang="nl-NL" sz="2000" dirty="0" smtClean="0"/>
              <a:t> gezien en gehoord worden.</a:t>
            </a:r>
          </a:p>
          <a:p>
            <a:r>
              <a:rPr lang="nl-NL" sz="2000" dirty="0" smtClean="0"/>
              <a:t>Basis hiervoor is een </a:t>
            </a:r>
            <a:r>
              <a:rPr lang="nl-NL" sz="2000" dirty="0" err="1" smtClean="0"/>
              <a:t>genogram</a:t>
            </a:r>
            <a:r>
              <a:rPr lang="nl-NL" sz="2000" dirty="0" smtClean="0"/>
              <a:t> is een stamboom van meerdere persoonlijke gegevens met interactie gegevens.</a:t>
            </a:r>
          </a:p>
          <a:p>
            <a:r>
              <a:rPr lang="nl-NL" sz="2000" dirty="0"/>
              <a:t>Samen met de bewoner (of een nabij familielid) een </a:t>
            </a:r>
            <a:r>
              <a:rPr lang="nl-NL" sz="2000" dirty="0" err="1"/>
              <a:t>genogram</a:t>
            </a:r>
            <a:r>
              <a:rPr lang="nl-NL" sz="2000" dirty="0"/>
              <a:t> maken is voor beide partijen een </a:t>
            </a:r>
          </a:p>
          <a:p>
            <a:r>
              <a:rPr lang="nl-NL" sz="2000" dirty="0"/>
              <a:t>leerzame ontmoeting. Het is een mooi opstapje voor de zorgverlener om de levensgeschiedenis van de </a:t>
            </a:r>
            <a:r>
              <a:rPr lang="nl-NL" sz="2000" dirty="0" smtClean="0"/>
              <a:t>zorgvrager te </a:t>
            </a:r>
            <a:r>
              <a:rPr lang="nl-NL" sz="2000" dirty="0"/>
              <a:t>leren kennen. Voor de </a:t>
            </a:r>
            <a:r>
              <a:rPr lang="nl-NL" sz="2000" dirty="0" smtClean="0"/>
              <a:t>zorgvrager is </a:t>
            </a:r>
            <a:r>
              <a:rPr lang="nl-NL" sz="2000" dirty="0"/>
              <a:t>dit een gelegenheid om zijn levensverhaal te vertellen en </a:t>
            </a:r>
            <a:r>
              <a:rPr lang="nl-NL" sz="2000" dirty="0" smtClean="0"/>
              <a:t>te </a:t>
            </a:r>
            <a:r>
              <a:rPr lang="nl-NL" sz="2000" dirty="0"/>
              <a:t>ervaren dat zorgverleners er aandacht en belangstelling voor hebben. </a:t>
            </a:r>
            <a:endParaRPr lang="nl-NL" sz="2000" dirty="0" smtClean="0"/>
          </a:p>
          <a:p>
            <a:r>
              <a:rPr lang="nl-NL" sz="2000" dirty="0" smtClean="0"/>
              <a:t>Op basis hiervan worden thema’s besproken.</a:t>
            </a:r>
            <a:endParaRPr lang="nl-NL" sz="2000" dirty="0"/>
          </a:p>
        </p:txBody>
      </p:sp>
      <p:sp>
        <p:nvSpPr>
          <p:cNvPr id="2" name="Titel 1"/>
          <p:cNvSpPr>
            <a:spLocks noGrp="1"/>
          </p:cNvSpPr>
          <p:nvPr>
            <p:ph type="title"/>
          </p:nvPr>
        </p:nvSpPr>
        <p:spPr/>
        <p:txBody>
          <a:bodyPr>
            <a:normAutofit fontScale="90000"/>
          </a:bodyPr>
          <a:lstStyle/>
          <a:p>
            <a:r>
              <a:rPr lang="nl-NL" dirty="0" smtClean="0"/>
              <a:t>Relationele model uit de methode familiezorg</a:t>
            </a:r>
            <a:endParaRPr lang="nl-NL" dirty="0"/>
          </a:p>
        </p:txBody>
      </p:sp>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6</a:t>
            </a:fld>
            <a:endParaRPr lang="nl-NL"/>
          </a:p>
        </p:txBody>
      </p:sp>
    </p:spTree>
    <p:extLst>
      <p:ext uri="{BB962C8B-B14F-4D97-AF65-F5344CB8AC3E}">
        <p14:creationId xmlns:p14="http://schemas.microsoft.com/office/powerpoint/2010/main" val="239689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nl-NL" dirty="0"/>
          </a:p>
        </p:txBody>
      </p:sp>
      <p:sp>
        <p:nvSpPr>
          <p:cNvPr id="2" name="Titel 1"/>
          <p:cNvSpPr>
            <a:spLocks noGrp="1"/>
          </p:cNvSpPr>
          <p:nvPr>
            <p:ph type="title"/>
          </p:nvPr>
        </p:nvSpPr>
        <p:spPr/>
        <p:txBody>
          <a:bodyPr/>
          <a:lstStyle/>
          <a:p>
            <a:r>
              <a:rPr lang="nl-NL" dirty="0" err="1" smtClean="0"/>
              <a:t>Genogram</a:t>
            </a:r>
            <a:endParaRPr lang="nl-NL"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38" y="1648987"/>
            <a:ext cx="4544693" cy="401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4" name="Tijdelijke aanduiding voor voettekst 3"/>
          <p:cNvSpPr>
            <a:spLocks noGrp="1"/>
          </p:cNvSpPr>
          <p:nvPr>
            <p:ph type="ftr" sz="quarter" idx="11"/>
          </p:nvPr>
        </p:nvSpPr>
        <p:spPr/>
        <p:txBody>
          <a:bodyPr/>
          <a:lstStyle/>
          <a:p>
            <a:r>
              <a:rPr lang="nl-NL" smtClean="0"/>
              <a:t>Hans Goossens</a:t>
            </a:r>
            <a:endParaRPr lang="nl-NL"/>
          </a:p>
        </p:txBody>
      </p:sp>
      <p:sp>
        <p:nvSpPr>
          <p:cNvPr id="5" name="Tijdelijke aanduiding voor dianummer 4"/>
          <p:cNvSpPr>
            <a:spLocks noGrp="1"/>
          </p:cNvSpPr>
          <p:nvPr>
            <p:ph type="sldNum" sz="quarter" idx="12"/>
          </p:nvPr>
        </p:nvSpPr>
        <p:spPr/>
        <p:txBody>
          <a:bodyPr/>
          <a:lstStyle/>
          <a:p>
            <a:fld id="{29F66FB7-C971-47CC-9572-83EFDDFB0E45}" type="slidenum">
              <a:rPr lang="nl-NL" smtClean="0"/>
              <a:t>7</a:t>
            </a:fld>
            <a:endParaRPr lang="nl-NL"/>
          </a:p>
        </p:txBody>
      </p:sp>
    </p:spTree>
    <p:extLst>
      <p:ext uri="{BB962C8B-B14F-4D97-AF65-F5344CB8AC3E}">
        <p14:creationId xmlns:p14="http://schemas.microsoft.com/office/powerpoint/2010/main" val="224464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412536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30" y="5103862"/>
            <a:ext cx="39909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3625"/>
            <a:ext cx="2358578" cy="29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1263" y="3422993"/>
            <a:ext cx="4286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838" y="5103862"/>
            <a:ext cx="19716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Tijdelijke aanduiding voor voettekst 1"/>
          <p:cNvSpPr>
            <a:spLocks noGrp="1"/>
          </p:cNvSpPr>
          <p:nvPr>
            <p:ph type="ftr" sz="quarter" idx="11"/>
          </p:nvPr>
        </p:nvSpPr>
        <p:spPr/>
        <p:txBody>
          <a:bodyPr/>
          <a:lstStyle/>
          <a:p>
            <a:r>
              <a:rPr lang="nl-NL" smtClean="0"/>
              <a:t>Hans Goossens</a:t>
            </a:r>
            <a:endParaRPr lang="nl-NL"/>
          </a:p>
        </p:txBody>
      </p:sp>
      <p:sp>
        <p:nvSpPr>
          <p:cNvPr id="3" name="Tijdelijke aanduiding voor dianummer 2"/>
          <p:cNvSpPr>
            <a:spLocks noGrp="1"/>
          </p:cNvSpPr>
          <p:nvPr>
            <p:ph type="sldNum" sz="quarter" idx="12"/>
          </p:nvPr>
        </p:nvSpPr>
        <p:spPr/>
        <p:txBody>
          <a:bodyPr/>
          <a:lstStyle/>
          <a:p>
            <a:fld id="{29F66FB7-C971-47CC-9572-83EFDDFB0E45}" type="slidenum">
              <a:rPr lang="nl-NL" smtClean="0"/>
              <a:t>8</a:t>
            </a:fld>
            <a:endParaRPr lang="nl-NL"/>
          </a:p>
        </p:txBody>
      </p:sp>
    </p:spTree>
    <p:extLst>
      <p:ext uri="{BB962C8B-B14F-4D97-AF65-F5344CB8AC3E}">
        <p14:creationId xmlns:p14="http://schemas.microsoft.com/office/powerpoint/2010/main" val="102781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27584" y="1628800"/>
            <a:ext cx="7478216" cy="4360925"/>
          </a:xfrm>
        </p:spPr>
        <p:txBody>
          <a:bodyPr>
            <a:normAutofit fontScale="70000" lnSpcReduction="20000"/>
          </a:bodyPr>
          <a:lstStyle/>
          <a:p>
            <a:pPr marL="0" lvl="0" indent="0">
              <a:spcAft>
                <a:spcPts val="0"/>
              </a:spcAft>
              <a:buNone/>
              <a:tabLst>
                <a:tab pos="733425" algn="l"/>
              </a:tabLst>
            </a:pPr>
            <a:r>
              <a:rPr lang="nl-NL" dirty="0" smtClean="0">
                <a:latin typeface="Tahoma"/>
                <a:ea typeface="Times New Roman"/>
              </a:rPr>
              <a:t>1.	Communicatie</a:t>
            </a:r>
            <a:r>
              <a:rPr lang="nl-NL" dirty="0">
                <a:latin typeface="Tahoma"/>
                <a:ea typeface="Times New Roman"/>
              </a:rPr>
              <a:t>:</a:t>
            </a:r>
            <a:endParaRPr lang="nl-NL"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Hoe verloopt de communicatie?</a:t>
            </a:r>
            <a:endParaRPr lang="nl-NL" sz="2000"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Prettig?</a:t>
            </a:r>
            <a:endParaRPr lang="nl-NL" sz="2000"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Wie praat?</a:t>
            </a:r>
            <a:endParaRPr lang="nl-NL" sz="2000"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Communicatie wederzijds?</a:t>
            </a:r>
            <a:endParaRPr lang="nl-NL" sz="2000"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Laat men elkaar uitpraten?</a:t>
            </a:r>
            <a:endParaRPr lang="nl-NL" sz="2000" dirty="0">
              <a:latin typeface="Times New Roman"/>
              <a:ea typeface="Times New Roman"/>
            </a:endParaRPr>
          </a:p>
          <a:p>
            <a:pPr marL="742950" lvl="1" indent="-285750">
              <a:spcAft>
                <a:spcPts val="0"/>
              </a:spcAft>
              <a:buFont typeface="Courier New"/>
              <a:buChar char="o"/>
              <a:tabLst>
                <a:tab pos="914400" algn="l"/>
              </a:tabLst>
            </a:pPr>
            <a:r>
              <a:rPr lang="nl-NL" sz="2000" dirty="0">
                <a:latin typeface="Tahoma"/>
                <a:ea typeface="Times New Roman"/>
              </a:rPr>
              <a:t>Non verbale communicatie?</a:t>
            </a:r>
            <a:endParaRPr lang="nl-NL" sz="2000" dirty="0">
              <a:latin typeface="Times New Roman"/>
              <a:ea typeface="Times New Roman"/>
            </a:endParaRPr>
          </a:p>
          <a:p>
            <a:pPr marL="733425" indent="0">
              <a:spcAft>
                <a:spcPts val="0"/>
              </a:spcAft>
              <a:buNone/>
            </a:pPr>
            <a:endParaRPr lang="nl-NL" dirty="0">
              <a:latin typeface="Times New Roman"/>
              <a:ea typeface="Times New Roman"/>
            </a:endParaRPr>
          </a:p>
          <a:p>
            <a:pPr marL="0" lvl="0" indent="0">
              <a:spcAft>
                <a:spcPts val="0"/>
              </a:spcAft>
              <a:buNone/>
              <a:tabLst>
                <a:tab pos="733425" algn="l"/>
              </a:tabLst>
            </a:pPr>
            <a:r>
              <a:rPr lang="nl-NL" dirty="0" smtClean="0">
                <a:latin typeface="Tahoma"/>
                <a:ea typeface="Times New Roman"/>
              </a:rPr>
              <a:t>2.	Rolomkering</a:t>
            </a:r>
            <a:r>
              <a:rPr lang="nl-NL" dirty="0">
                <a:latin typeface="Tahoma"/>
                <a:ea typeface="Times New Roman"/>
              </a:rPr>
              <a:t>:</a:t>
            </a:r>
            <a:endParaRPr lang="nl-NL" dirty="0">
              <a:latin typeface="Times New Roman"/>
              <a:ea typeface="Times New Roman"/>
            </a:endParaRPr>
          </a:p>
          <a:p>
            <a:pPr marL="672084" lvl="1" indent="-342900">
              <a:buFont typeface="Courier New"/>
              <a:buChar char="o"/>
              <a:tabLst>
                <a:tab pos="962025" algn="l"/>
              </a:tabLst>
            </a:pPr>
            <a:r>
              <a:rPr lang="nl-NL" sz="2000" dirty="0">
                <a:latin typeface="Tahoma"/>
                <a:ea typeface="Times New Roman"/>
              </a:rPr>
              <a:t>Wie is hier de ouder?</a:t>
            </a:r>
            <a:endParaRPr lang="nl-NL" sz="2000" dirty="0">
              <a:latin typeface="Times New Roman"/>
              <a:ea typeface="Times New Roman"/>
            </a:endParaRPr>
          </a:p>
          <a:p>
            <a:pPr marL="672084" lvl="1" indent="-342900">
              <a:buFont typeface="Courier New"/>
              <a:buChar char="o"/>
              <a:tabLst>
                <a:tab pos="962025" algn="l"/>
              </a:tabLst>
            </a:pPr>
            <a:r>
              <a:rPr lang="nl-NL" sz="2000" dirty="0">
                <a:latin typeface="Tahoma"/>
                <a:ea typeface="Times New Roman"/>
              </a:rPr>
              <a:t>Wie is hier het kind?</a:t>
            </a:r>
            <a:endParaRPr lang="nl-NL" sz="2000" dirty="0">
              <a:latin typeface="Times New Roman"/>
              <a:ea typeface="Times New Roman"/>
            </a:endParaRPr>
          </a:p>
          <a:p>
            <a:pPr marL="672084" lvl="1" indent="-342900">
              <a:buFont typeface="Courier New"/>
              <a:buChar char="o"/>
              <a:tabLst>
                <a:tab pos="962025" algn="l"/>
              </a:tabLst>
            </a:pPr>
            <a:r>
              <a:rPr lang="nl-NL" sz="2000" dirty="0">
                <a:latin typeface="Tahoma"/>
                <a:ea typeface="Times New Roman"/>
              </a:rPr>
              <a:t>Gedraagt men zich ook naar zijn/haar rol?</a:t>
            </a:r>
            <a:endParaRPr lang="nl-NL" sz="2000" dirty="0">
              <a:latin typeface="Times New Roman"/>
              <a:ea typeface="Times New Roman"/>
            </a:endParaRPr>
          </a:p>
          <a:p>
            <a:pPr marL="672084" lvl="1" indent="-342900">
              <a:buFont typeface="Courier New"/>
              <a:buChar char="o"/>
              <a:tabLst>
                <a:tab pos="962025" algn="l"/>
              </a:tabLst>
            </a:pPr>
            <a:r>
              <a:rPr lang="nl-NL" sz="2000" dirty="0">
                <a:latin typeface="Tahoma"/>
                <a:ea typeface="Times New Roman"/>
              </a:rPr>
              <a:t>Jonge moeder in het gezin</a:t>
            </a:r>
            <a:r>
              <a:rPr lang="nl-NL" sz="2000" dirty="0" smtClean="0">
                <a:latin typeface="Tahoma"/>
                <a:ea typeface="Times New Roman"/>
              </a:rPr>
              <a:t>?</a:t>
            </a:r>
          </a:p>
          <a:p>
            <a:pPr marL="672084" lvl="1" indent="-342900">
              <a:buFont typeface="Courier New"/>
              <a:buChar char="o"/>
              <a:tabLst>
                <a:tab pos="962025" algn="l"/>
              </a:tabLst>
            </a:pPr>
            <a:r>
              <a:rPr lang="nl-NL" sz="2000" dirty="0" smtClean="0">
                <a:latin typeface="Times New Roman"/>
                <a:ea typeface="Times New Roman"/>
              </a:rPr>
              <a:t>Ouders </a:t>
            </a:r>
            <a:r>
              <a:rPr lang="nl-NL" sz="2000" dirty="0">
                <a:latin typeface="Times New Roman"/>
                <a:ea typeface="Times New Roman"/>
              </a:rPr>
              <a:t>op positie van het kind?</a:t>
            </a:r>
          </a:p>
          <a:p>
            <a:pPr marL="672084" lvl="1" indent="-342900">
              <a:buFont typeface="Courier New"/>
              <a:buChar char="o"/>
              <a:tabLst>
                <a:tab pos="962025" algn="l"/>
              </a:tabLst>
            </a:pPr>
            <a:r>
              <a:rPr lang="nl-NL" sz="2000" dirty="0" smtClean="0">
                <a:latin typeface="Times New Roman"/>
                <a:ea typeface="Times New Roman"/>
              </a:rPr>
              <a:t>Kind </a:t>
            </a:r>
            <a:r>
              <a:rPr lang="nl-NL" sz="2000" dirty="0">
                <a:latin typeface="Times New Roman"/>
                <a:ea typeface="Times New Roman"/>
              </a:rPr>
              <a:t>op positie van de ouder?</a:t>
            </a:r>
          </a:p>
          <a:p>
            <a:pPr marL="672084" lvl="1" indent="-342900">
              <a:buFont typeface="Courier New"/>
              <a:buChar char="o"/>
              <a:tabLst>
                <a:tab pos="962025" algn="l"/>
              </a:tabLst>
            </a:pPr>
            <a:r>
              <a:rPr lang="nl-NL" sz="2000" dirty="0" smtClean="0">
                <a:latin typeface="Tahoma" pitchFamily="34" charset="0"/>
                <a:ea typeface="Tahoma" pitchFamily="34" charset="0"/>
                <a:cs typeface="Tahoma" pitchFamily="34" charset="0"/>
              </a:rPr>
              <a:t>JFZ-er </a:t>
            </a:r>
            <a:r>
              <a:rPr lang="nl-NL" sz="2000" dirty="0">
                <a:latin typeface="Tahoma" pitchFamily="34" charset="0"/>
                <a:ea typeface="Tahoma" pitchFamily="34" charset="0"/>
                <a:cs typeface="Tahoma" pitchFamily="34" charset="0"/>
              </a:rPr>
              <a:t>(jongste zoon)! Zij aanschouwen de situatie, vallen buiten het gezin, zien alles, weten alles. Zitten op een eilandje. Belangrijke groep om in de picture te houden i.v.m. risico’s op latere leeftijd.</a:t>
            </a:r>
          </a:p>
          <a:p>
            <a:pPr marL="672084" lvl="1" indent="-342900">
              <a:buFont typeface="Courier New"/>
              <a:buChar char="o"/>
              <a:tabLst>
                <a:tab pos="962025" algn="l"/>
              </a:tabLst>
            </a:pPr>
            <a:endParaRPr lang="nl-NL" sz="2000" dirty="0">
              <a:latin typeface="Times New Roman"/>
              <a:ea typeface="Times New Roman"/>
            </a:endParaRPr>
          </a:p>
          <a:p>
            <a:endParaRPr lang="nl-NL" dirty="0"/>
          </a:p>
        </p:txBody>
      </p:sp>
      <p:sp>
        <p:nvSpPr>
          <p:cNvPr id="2" name="Titel 1"/>
          <p:cNvSpPr>
            <a:spLocks noGrp="1"/>
          </p:cNvSpPr>
          <p:nvPr>
            <p:ph type="title"/>
          </p:nvPr>
        </p:nvSpPr>
        <p:spPr/>
        <p:txBody>
          <a:bodyPr/>
          <a:lstStyle/>
          <a:p>
            <a:r>
              <a:rPr lang="nl-NL" sz="3600" dirty="0" smtClean="0"/>
              <a:t>Thema’s familiezorg 1</a:t>
            </a:r>
            <a:endParaRPr lang="nl-NL" sz="3600" dirty="0"/>
          </a:p>
        </p:txBody>
      </p:sp>
      <p:sp>
        <p:nvSpPr>
          <p:cNvPr id="3" name="Tijdelijke aanduiding voor voettekst 2"/>
          <p:cNvSpPr>
            <a:spLocks noGrp="1"/>
          </p:cNvSpPr>
          <p:nvPr>
            <p:ph type="ftr" sz="quarter" idx="11"/>
          </p:nvPr>
        </p:nvSpPr>
        <p:spPr/>
        <p:txBody>
          <a:bodyPr/>
          <a:lstStyle/>
          <a:p>
            <a:r>
              <a:rPr lang="nl-NL" smtClean="0"/>
              <a:t>Hans Goossens</a:t>
            </a:r>
            <a:endParaRPr lang="nl-NL"/>
          </a:p>
        </p:txBody>
      </p:sp>
      <p:sp>
        <p:nvSpPr>
          <p:cNvPr id="4" name="Tijdelijke aanduiding voor dianummer 3"/>
          <p:cNvSpPr>
            <a:spLocks noGrp="1"/>
          </p:cNvSpPr>
          <p:nvPr>
            <p:ph type="sldNum" sz="quarter" idx="12"/>
          </p:nvPr>
        </p:nvSpPr>
        <p:spPr/>
        <p:txBody>
          <a:bodyPr/>
          <a:lstStyle/>
          <a:p>
            <a:fld id="{29F66FB7-C971-47CC-9572-83EFDDFB0E45}" type="slidenum">
              <a:rPr lang="nl-NL" smtClean="0"/>
              <a:t>9</a:t>
            </a:fld>
            <a:endParaRPr lang="nl-NL"/>
          </a:p>
        </p:txBody>
      </p:sp>
    </p:spTree>
    <p:extLst>
      <p:ext uri="{BB962C8B-B14F-4D97-AF65-F5344CB8AC3E}">
        <p14:creationId xmlns:p14="http://schemas.microsoft.com/office/powerpoint/2010/main" val="488962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ketchbook">
  <a:themeElements>
    <a:clrScheme name="Overvloed">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ntoor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618</Words>
  <Application>Microsoft Office PowerPoint</Application>
  <PresentationFormat>Diavoorstelling (4:3)</PresentationFormat>
  <Paragraphs>246</Paragraphs>
  <Slides>21</Slides>
  <Notes>21</Notes>
  <HiddenSlides>0</HiddenSlides>
  <MMClips>0</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Sketchbook</vt:lpstr>
      <vt:lpstr>Concours</vt:lpstr>
      <vt:lpstr>De Kunst van het ontmoeten</vt:lpstr>
      <vt:lpstr>De arena van de zorg</vt:lpstr>
      <vt:lpstr>Familiezorg en Mantelzorg</vt:lpstr>
      <vt:lpstr>Zorgmotieven van familieleden</vt:lpstr>
      <vt:lpstr>Overbelasting familie bij ziekte herkennen</vt:lpstr>
      <vt:lpstr>Relationele model uit de methode familiezorg</vt:lpstr>
      <vt:lpstr>Genogram</vt:lpstr>
      <vt:lpstr>PowerPoint-presentatie</vt:lpstr>
      <vt:lpstr>Thema’s familiezorg 1</vt:lpstr>
      <vt:lpstr>Thema’s familiezorg 2</vt:lpstr>
      <vt:lpstr>Thema’s familiezorg 3</vt:lpstr>
      <vt:lpstr>Zorgtriade</vt:lpstr>
      <vt:lpstr>AFSTEMMING IN DE ZORGTRIADE  Het hart van de zorg laten kloppen!! </vt:lpstr>
      <vt:lpstr>AFSTEMMING IN DE ZORGTRIADE  Het hart van de zorg laten kloppen!! </vt:lpstr>
      <vt:lpstr>De 6 idealen tot werkelijk ontmoeten Kijken en werken vanuit mogelijkheden i.p.v. beperkingen.</vt:lpstr>
      <vt:lpstr>Grondslag analyse</vt:lpstr>
      <vt:lpstr>Wat is de vorm van de ontmoeting?</vt:lpstr>
      <vt:lpstr>Zorgtriade in balans</vt:lpstr>
      <vt:lpstr>PowerPoint-presentatie</vt:lpstr>
      <vt:lpstr>PowerPoint-presentatie</vt:lpstr>
      <vt:lpstr>PowerPoint-presentatie</vt:lpstr>
    </vt:vector>
  </TitlesOfParts>
  <Company>ROC Eindhoven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Kunst van het ontmoeten</dc:title>
  <dc:creator>Hans Goossens</dc:creator>
  <cp:lastModifiedBy>Goossens, Hans</cp:lastModifiedBy>
  <cp:revision>23</cp:revision>
  <cp:lastPrinted>2013-05-23T07:11:29Z</cp:lastPrinted>
  <dcterms:created xsi:type="dcterms:W3CDTF">2013-05-22T13:16:52Z</dcterms:created>
  <dcterms:modified xsi:type="dcterms:W3CDTF">2013-05-23T07:14:27Z</dcterms:modified>
</cp:coreProperties>
</file>